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9" r:id="rId1"/>
  </p:sldMasterIdLst>
  <p:notesMasterIdLst>
    <p:notesMasterId r:id="rId39"/>
  </p:notesMasterIdLst>
  <p:sldIdLst>
    <p:sldId id="256" r:id="rId2"/>
    <p:sldId id="296" r:id="rId3"/>
    <p:sldId id="258" r:id="rId4"/>
    <p:sldId id="330" r:id="rId5"/>
    <p:sldId id="331" r:id="rId6"/>
    <p:sldId id="314" r:id="rId7"/>
    <p:sldId id="315" r:id="rId8"/>
    <p:sldId id="317" r:id="rId9"/>
    <p:sldId id="329" r:id="rId10"/>
    <p:sldId id="318" r:id="rId11"/>
    <p:sldId id="338" r:id="rId12"/>
    <p:sldId id="339" r:id="rId13"/>
    <p:sldId id="340" r:id="rId14"/>
    <p:sldId id="341" r:id="rId15"/>
    <p:sldId id="342" r:id="rId16"/>
    <p:sldId id="343" r:id="rId17"/>
    <p:sldId id="344" r:id="rId18"/>
    <p:sldId id="345" r:id="rId19"/>
    <p:sldId id="346" r:id="rId20"/>
    <p:sldId id="347" r:id="rId21"/>
    <p:sldId id="348" r:id="rId22"/>
    <p:sldId id="349" r:id="rId23"/>
    <p:sldId id="350" r:id="rId24"/>
    <p:sldId id="351" r:id="rId25"/>
    <p:sldId id="352" r:id="rId26"/>
    <p:sldId id="332" r:id="rId27"/>
    <p:sldId id="333" r:id="rId28"/>
    <p:sldId id="334" r:id="rId29"/>
    <p:sldId id="356" r:id="rId30"/>
    <p:sldId id="336" r:id="rId31"/>
    <p:sldId id="337" r:id="rId32"/>
    <p:sldId id="353" r:id="rId33"/>
    <p:sldId id="354" r:id="rId34"/>
    <p:sldId id="321" r:id="rId35"/>
    <p:sldId id="355" r:id="rId36"/>
    <p:sldId id="324" r:id="rId37"/>
    <p:sldId id="32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9484" autoAdjust="0"/>
  </p:normalViewPr>
  <p:slideViewPr>
    <p:cSldViewPr snapToGrid="0">
      <p:cViewPr varScale="1">
        <p:scale>
          <a:sx n="70" d="100"/>
          <a:sy n="70" d="100"/>
        </p:scale>
        <p:origin x="116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2400F0-367A-4819-AEF4-18BC47DA2EE5}" type="doc">
      <dgm:prSet loTypeId="urn:microsoft.com/office/officeart/2005/8/layout/equation2" loCatId="process" qsTypeId="urn:microsoft.com/office/officeart/2005/8/quickstyle/simple1" qsCatId="simple" csTypeId="urn:microsoft.com/office/officeart/2005/8/colors/colorful4" csCatId="colorful" phldr="1"/>
      <dgm:spPr/>
    </dgm:pt>
    <dgm:pt modelId="{FD947BD9-6B7A-45D4-BA7A-F7017AEB26A9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Data</a:t>
          </a:r>
          <a:endParaRPr lang="en-US" dirty="0"/>
        </a:p>
      </dgm:t>
    </dgm:pt>
    <dgm:pt modelId="{752E341E-940F-4E65-997B-4AD34A8BE60F}" type="parTrans" cxnId="{259825C9-4D79-40D9-979C-4663BF9E5F69}">
      <dgm:prSet/>
      <dgm:spPr/>
      <dgm:t>
        <a:bodyPr/>
        <a:lstStyle/>
        <a:p>
          <a:endParaRPr lang="en-US"/>
        </a:p>
      </dgm:t>
    </dgm:pt>
    <dgm:pt modelId="{2A61BD7F-42EF-4110-B028-E8ED839E93F6}" type="sibTrans" cxnId="{259825C9-4D79-40D9-979C-4663BF9E5F69}">
      <dgm:prSet/>
      <dgm:spPr/>
      <dgm:t>
        <a:bodyPr/>
        <a:lstStyle/>
        <a:p>
          <a:endParaRPr lang="en-US" dirty="0"/>
        </a:p>
      </dgm:t>
    </dgm:pt>
    <dgm:pt modelId="{CCAF2E31-A187-4E3F-9993-EA577A9DFD98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Program</a:t>
          </a:r>
          <a:endParaRPr lang="en-US" dirty="0">
            <a:solidFill>
              <a:schemeClr val="bg1"/>
            </a:solidFill>
          </a:endParaRPr>
        </a:p>
      </dgm:t>
    </dgm:pt>
    <dgm:pt modelId="{DFA3C46B-A5F0-40FD-AD71-316D4C82E34C}" type="parTrans" cxnId="{FD4F093F-3219-4F69-BDE5-0EAB8A02521A}">
      <dgm:prSet/>
      <dgm:spPr/>
      <dgm:t>
        <a:bodyPr/>
        <a:lstStyle/>
        <a:p>
          <a:endParaRPr lang="en-US"/>
        </a:p>
      </dgm:t>
    </dgm:pt>
    <dgm:pt modelId="{56F61FAE-CE08-43A4-90F4-A90FDFE181B7}" type="sibTrans" cxnId="{FD4F093F-3219-4F69-BDE5-0EAB8A02521A}">
      <dgm:prSet/>
      <dgm:spPr>
        <a:solidFill>
          <a:srgbClr val="FFC000"/>
        </a:solidFill>
      </dgm:spPr>
      <dgm:t>
        <a:bodyPr/>
        <a:lstStyle/>
        <a:p>
          <a:endParaRPr lang="en-US" dirty="0"/>
        </a:p>
      </dgm:t>
    </dgm:pt>
    <dgm:pt modelId="{390A453B-6AAC-4526-8BAD-B87C1D9A9A49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smtClean="0"/>
            <a:t>Output</a:t>
          </a:r>
          <a:endParaRPr lang="en-US" dirty="0"/>
        </a:p>
      </dgm:t>
    </dgm:pt>
    <dgm:pt modelId="{3678D956-888C-4635-84ED-B3499B95AA2D}" type="parTrans" cxnId="{B3B51D15-2B85-4875-A81F-B2A5B10B2BC3}">
      <dgm:prSet/>
      <dgm:spPr/>
      <dgm:t>
        <a:bodyPr/>
        <a:lstStyle/>
        <a:p>
          <a:endParaRPr lang="en-US"/>
        </a:p>
      </dgm:t>
    </dgm:pt>
    <dgm:pt modelId="{44453893-2093-4658-9392-FD14E4156360}" type="sibTrans" cxnId="{B3B51D15-2B85-4875-A81F-B2A5B10B2BC3}">
      <dgm:prSet/>
      <dgm:spPr/>
      <dgm:t>
        <a:bodyPr/>
        <a:lstStyle/>
        <a:p>
          <a:endParaRPr lang="en-US"/>
        </a:p>
      </dgm:t>
    </dgm:pt>
    <dgm:pt modelId="{6957ECD9-ACBB-4B41-A082-A25958A1E0BA}" type="pres">
      <dgm:prSet presAssocID="{5F2400F0-367A-4819-AEF4-18BC47DA2EE5}" presName="Name0" presStyleCnt="0">
        <dgm:presLayoutVars>
          <dgm:dir/>
          <dgm:resizeHandles val="exact"/>
        </dgm:presLayoutVars>
      </dgm:prSet>
      <dgm:spPr/>
    </dgm:pt>
    <dgm:pt modelId="{2A840EC3-4D3B-4782-A2D5-20EC2562DD6D}" type="pres">
      <dgm:prSet presAssocID="{5F2400F0-367A-4819-AEF4-18BC47DA2EE5}" presName="vNodes" presStyleCnt="0"/>
      <dgm:spPr/>
    </dgm:pt>
    <dgm:pt modelId="{A415321D-6859-4B7F-8817-B096C3251946}" type="pres">
      <dgm:prSet presAssocID="{FD947BD9-6B7A-45D4-BA7A-F7017AEB26A9}" presName="node" presStyleLbl="node1" presStyleIdx="0" presStyleCnt="3" custLinFactNeighborX="-83885" custLinFactNeighborY="-536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0A57CB-30E1-405C-AB1C-1D1A65239D2C}" type="pres">
      <dgm:prSet presAssocID="{2A61BD7F-42EF-4110-B028-E8ED839E93F6}" presName="spacerT" presStyleCnt="0"/>
      <dgm:spPr/>
    </dgm:pt>
    <dgm:pt modelId="{CA372DC0-28D5-4B50-81B3-6A85A171616B}" type="pres">
      <dgm:prSet presAssocID="{2A61BD7F-42EF-4110-B028-E8ED839E93F6}" presName="sibTrans" presStyleLbl="sibTrans2D1" presStyleIdx="0" presStyleCnt="2" custLinFactX="-43580" custLinFactNeighborX="-100000" custLinFactNeighborY="-2"/>
      <dgm:spPr/>
      <dgm:t>
        <a:bodyPr/>
        <a:lstStyle/>
        <a:p>
          <a:endParaRPr lang="en-US"/>
        </a:p>
      </dgm:t>
    </dgm:pt>
    <dgm:pt modelId="{B4308FE2-73AB-43E6-B2D9-16D1BD9EFD67}" type="pres">
      <dgm:prSet presAssocID="{2A61BD7F-42EF-4110-B028-E8ED839E93F6}" presName="spacerB" presStyleCnt="0"/>
      <dgm:spPr/>
    </dgm:pt>
    <dgm:pt modelId="{CF32888E-5995-4E6A-BFCD-98C0DE3A46C1}" type="pres">
      <dgm:prSet presAssocID="{CCAF2E31-A187-4E3F-9993-EA577A9DFD98}" presName="node" presStyleLbl="node1" presStyleIdx="1" presStyleCnt="3" custLinFactNeighborX="-79264" custLinFactNeighborY="1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D02A3D-F58E-4BDA-BD13-409B4E302B5A}" type="pres">
      <dgm:prSet presAssocID="{5F2400F0-367A-4819-AEF4-18BC47DA2EE5}" presName="sibTransLast" presStyleLbl="sibTrans2D1" presStyleIdx="1" presStyleCnt="2" custScaleX="53003" custScaleY="77039" custLinFactX="-9083" custLinFactNeighborX="-100000" custLinFactNeighborY="-1"/>
      <dgm:spPr/>
      <dgm:t>
        <a:bodyPr/>
        <a:lstStyle/>
        <a:p>
          <a:endParaRPr lang="en-US"/>
        </a:p>
      </dgm:t>
    </dgm:pt>
    <dgm:pt modelId="{E2FE386E-43CF-4AB1-BEDB-CBC0B3322C77}" type="pres">
      <dgm:prSet presAssocID="{5F2400F0-367A-4819-AEF4-18BC47DA2EE5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948DABD0-4B69-46FA-83F5-767458BDC828}" type="pres">
      <dgm:prSet presAssocID="{5F2400F0-367A-4819-AEF4-18BC47DA2EE5}" presName="lastNode" presStyleLbl="node1" presStyleIdx="2" presStyleCnt="3" custScaleX="55476" custScaleY="41474" custLinFactX="2534" custLinFactNeighborX="10000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AD3BE3-96E4-4EFA-8E99-94639B12C040}" type="presOf" srcId="{CCAF2E31-A187-4E3F-9993-EA577A9DFD98}" destId="{CF32888E-5995-4E6A-BFCD-98C0DE3A46C1}" srcOrd="0" destOrd="0" presId="urn:microsoft.com/office/officeart/2005/8/layout/equation2"/>
    <dgm:cxn modelId="{259825C9-4D79-40D9-979C-4663BF9E5F69}" srcId="{5F2400F0-367A-4819-AEF4-18BC47DA2EE5}" destId="{FD947BD9-6B7A-45D4-BA7A-F7017AEB26A9}" srcOrd="0" destOrd="0" parTransId="{752E341E-940F-4E65-997B-4AD34A8BE60F}" sibTransId="{2A61BD7F-42EF-4110-B028-E8ED839E93F6}"/>
    <dgm:cxn modelId="{FD4F093F-3219-4F69-BDE5-0EAB8A02521A}" srcId="{5F2400F0-367A-4819-AEF4-18BC47DA2EE5}" destId="{CCAF2E31-A187-4E3F-9993-EA577A9DFD98}" srcOrd="1" destOrd="0" parTransId="{DFA3C46B-A5F0-40FD-AD71-316D4C82E34C}" sibTransId="{56F61FAE-CE08-43A4-90F4-A90FDFE181B7}"/>
    <dgm:cxn modelId="{B3B51D15-2B85-4875-A81F-B2A5B10B2BC3}" srcId="{5F2400F0-367A-4819-AEF4-18BC47DA2EE5}" destId="{390A453B-6AAC-4526-8BAD-B87C1D9A9A49}" srcOrd="2" destOrd="0" parTransId="{3678D956-888C-4635-84ED-B3499B95AA2D}" sibTransId="{44453893-2093-4658-9392-FD14E4156360}"/>
    <dgm:cxn modelId="{1FF3D5F1-37AE-4D72-89D8-90277D975C22}" type="presOf" srcId="{56F61FAE-CE08-43A4-90F4-A90FDFE181B7}" destId="{DBD02A3D-F58E-4BDA-BD13-409B4E302B5A}" srcOrd="0" destOrd="0" presId="urn:microsoft.com/office/officeart/2005/8/layout/equation2"/>
    <dgm:cxn modelId="{2059974E-4E29-46C0-9882-C5DA1D17C309}" type="presOf" srcId="{390A453B-6AAC-4526-8BAD-B87C1D9A9A49}" destId="{948DABD0-4B69-46FA-83F5-767458BDC828}" srcOrd="0" destOrd="0" presId="urn:microsoft.com/office/officeart/2005/8/layout/equation2"/>
    <dgm:cxn modelId="{CE33D287-8955-464E-BEC6-1585FDBBE1A7}" type="presOf" srcId="{2A61BD7F-42EF-4110-B028-E8ED839E93F6}" destId="{CA372DC0-28D5-4B50-81B3-6A85A171616B}" srcOrd="0" destOrd="0" presId="urn:microsoft.com/office/officeart/2005/8/layout/equation2"/>
    <dgm:cxn modelId="{7875B0F1-6A8D-4D48-9B97-DAB87FDCCC22}" type="presOf" srcId="{5F2400F0-367A-4819-AEF4-18BC47DA2EE5}" destId="{6957ECD9-ACBB-4B41-A082-A25958A1E0BA}" srcOrd="0" destOrd="0" presId="urn:microsoft.com/office/officeart/2005/8/layout/equation2"/>
    <dgm:cxn modelId="{FE874625-3353-4EB8-8106-B3F43108A7E6}" type="presOf" srcId="{FD947BD9-6B7A-45D4-BA7A-F7017AEB26A9}" destId="{A415321D-6859-4B7F-8817-B096C3251946}" srcOrd="0" destOrd="0" presId="urn:microsoft.com/office/officeart/2005/8/layout/equation2"/>
    <dgm:cxn modelId="{3B35ECD3-8671-4166-B15C-4C5A9E7880B9}" type="presOf" srcId="{56F61FAE-CE08-43A4-90F4-A90FDFE181B7}" destId="{E2FE386E-43CF-4AB1-BEDB-CBC0B3322C77}" srcOrd="1" destOrd="0" presId="urn:microsoft.com/office/officeart/2005/8/layout/equation2"/>
    <dgm:cxn modelId="{CE812367-30C1-4AE8-B189-9A907F66E444}" type="presParOf" srcId="{6957ECD9-ACBB-4B41-A082-A25958A1E0BA}" destId="{2A840EC3-4D3B-4782-A2D5-20EC2562DD6D}" srcOrd="0" destOrd="0" presId="urn:microsoft.com/office/officeart/2005/8/layout/equation2"/>
    <dgm:cxn modelId="{76494BE6-985C-4C27-9D83-CBE33FA7FE58}" type="presParOf" srcId="{2A840EC3-4D3B-4782-A2D5-20EC2562DD6D}" destId="{A415321D-6859-4B7F-8817-B096C3251946}" srcOrd="0" destOrd="0" presId="urn:microsoft.com/office/officeart/2005/8/layout/equation2"/>
    <dgm:cxn modelId="{07AE389F-E3B2-4C2A-930B-FF3AFE05BB35}" type="presParOf" srcId="{2A840EC3-4D3B-4782-A2D5-20EC2562DD6D}" destId="{4D0A57CB-30E1-405C-AB1C-1D1A65239D2C}" srcOrd="1" destOrd="0" presId="urn:microsoft.com/office/officeart/2005/8/layout/equation2"/>
    <dgm:cxn modelId="{6AF5E8F6-FFEB-45F0-92D1-26C9B5ABCC35}" type="presParOf" srcId="{2A840EC3-4D3B-4782-A2D5-20EC2562DD6D}" destId="{CA372DC0-28D5-4B50-81B3-6A85A171616B}" srcOrd="2" destOrd="0" presId="urn:microsoft.com/office/officeart/2005/8/layout/equation2"/>
    <dgm:cxn modelId="{04B6FBD2-0CA7-4387-BE86-E811E392CE5A}" type="presParOf" srcId="{2A840EC3-4D3B-4782-A2D5-20EC2562DD6D}" destId="{B4308FE2-73AB-43E6-B2D9-16D1BD9EFD67}" srcOrd="3" destOrd="0" presId="urn:microsoft.com/office/officeart/2005/8/layout/equation2"/>
    <dgm:cxn modelId="{6A709CFB-8FFF-4388-BCFF-A1C702A2263A}" type="presParOf" srcId="{2A840EC3-4D3B-4782-A2D5-20EC2562DD6D}" destId="{CF32888E-5995-4E6A-BFCD-98C0DE3A46C1}" srcOrd="4" destOrd="0" presId="urn:microsoft.com/office/officeart/2005/8/layout/equation2"/>
    <dgm:cxn modelId="{B756B337-52DC-490F-8141-3C3A557346A8}" type="presParOf" srcId="{6957ECD9-ACBB-4B41-A082-A25958A1E0BA}" destId="{DBD02A3D-F58E-4BDA-BD13-409B4E302B5A}" srcOrd="1" destOrd="0" presId="urn:microsoft.com/office/officeart/2005/8/layout/equation2"/>
    <dgm:cxn modelId="{0B8838AC-DC6D-4B75-8D80-C1FE317391DE}" type="presParOf" srcId="{DBD02A3D-F58E-4BDA-BD13-409B4E302B5A}" destId="{E2FE386E-43CF-4AB1-BEDB-CBC0B3322C77}" srcOrd="0" destOrd="0" presId="urn:microsoft.com/office/officeart/2005/8/layout/equation2"/>
    <dgm:cxn modelId="{A5BE7E2B-3A47-4368-87BA-4BEDB640729E}" type="presParOf" srcId="{6957ECD9-ACBB-4B41-A082-A25958A1E0BA}" destId="{948DABD0-4B69-46FA-83F5-767458BDC828}" srcOrd="2" destOrd="0" presId="urn:microsoft.com/office/officeart/2005/8/layout/equation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2400F0-367A-4819-AEF4-18BC47DA2EE5}" type="doc">
      <dgm:prSet loTypeId="urn:microsoft.com/office/officeart/2005/8/layout/equation2" loCatId="process" qsTypeId="urn:microsoft.com/office/officeart/2005/8/quickstyle/simple1" qsCatId="simple" csTypeId="urn:microsoft.com/office/officeart/2005/8/colors/colorful4" csCatId="colorful" phldr="1"/>
      <dgm:spPr/>
    </dgm:pt>
    <dgm:pt modelId="{FD947BD9-6B7A-45D4-BA7A-F7017AEB26A9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Data</a:t>
          </a:r>
          <a:endParaRPr lang="en-US" dirty="0"/>
        </a:p>
      </dgm:t>
    </dgm:pt>
    <dgm:pt modelId="{752E341E-940F-4E65-997B-4AD34A8BE60F}" type="parTrans" cxnId="{259825C9-4D79-40D9-979C-4663BF9E5F69}">
      <dgm:prSet/>
      <dgm:spPr/>
      <dgm:t>
        <a:bodyPr/>
        <a:lstStyle/>
        <a:p>
          <a:endParaRPr lang="en-US"/>
        </a:p>
      </dgm:t>
    </dgm:pt>
    <dgm:pt modelId="{2A61BD7F-42EF-4110-B028-E8ED839E93F6}" type="sibTrans" cxnId="{259825C9-4D79-40D9-979C-4663BF9E5F69}">
      <dgm:prSet/>
      <dgm:spPr/>
      <dgm:t>
        <a:bodyPr/>
        <a:lstStyle/>
        <a:p>
          <a:endParaRPr lang="en-US" dirty="0"/>
        </a:p>
      </dgm:t>
    </dgm:pt>
    <dgm:pt modelId="{CCAF2E31-A187-4E3F-9993-EA577A9DFD98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Output</a:t>
          </a:r>
          <a:endParaRPr lang="en-US" dirty="0">
            <a:solidFill>
              <a:schemeClr val="bg1"/>
            </a:solidFill>
          </a:endParaRPr>
        </a:p>
      </dgm:t>
    </dgm:pt>
    <dgm:pt modelId="{DFA3C46B-A5F0-40FD-AD71-316D4C82E34C}" type="parTrans" cxnId="{FD4F093F-3219-4F69-BDE5-0EAB8A02521A}">
      <dgm:prSet/>
      <dgm:spPr/>
      <dgm:t>
        <a:bodyPr/>
        <a:lstStyle/>
        <a:p>
          <a:endParaRPr lang="en-US"/>
        </a:p>
      </dgm:t>
    </dgm:pt>
    <dgm:pt modelId="{56F61FAE-CE08-43A4-90F4-A90FDFE181B7}" type="sibTrans" cxnId="{FD4F093F-3219-4F69-BDE5-0EAB8A02521A}">
      <dgm:prSet/>
      <dgm:spPr>
        <a:solidFill>
          <a:srgbClr val="FFC000"/>
        </a:solidFill>
      </dgm:spPr>
      <dgm:t>
        <a:bodyPr/>
        <a:lstStyle/>
        <a:p>
          <a:endParaRPr lang="en-US" dirty="0"/>
        </a:p>
      </dgm:t>
    </dgm:pt>
    <dgm:pt modelId="{390A453B-6AAC-4526-8BAD-B87C1D9A9A49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1800" dirty="0" smtClean="0"/>
            <a:t>Program</a:t>
          </a:r>
          <a:endParaRPr lang="en-US" sz="1800" dirty="0"/>
        </a:p>
      </dgm:t>
    </dgm:pt>
    <dgm:pt modelId="{3678D956-888C-4635-84ED-B3499B95AA2D}" type="parTrans" cxnId="{B3B51D15-2B85-4875-A81F-B2A5B10B2BC3}">
      <dgm:prSet/>
      <dgm:spPr/>
      <dgm:t>
        <a:bodyPr/>
        <a:lstStyle/>
        <a:p>
          <a:endParaRPr lang="en-US"/>
        </a:p>
      </dgm:t>
    </dgm:pt>
    <dgm:pt modelId="{44453893-2093-4658-9392-FD14E4156360}" type="sibTrans" cxnId="{B3B51D15-2B85-4875-A81F-B2A5B10B2BC3}">
      <dgm:prSet/>
      <dgm:spPr/>
      <dgm:t>
        <a:bodyPr/>
        <a:lstStyle/>
        <a:p>
          <a:endParaRPr lang="en-US"/>
        </a:p>
      </dgm:t>
    </dgm:pt>
    <dgm:pt modelId="{6957ECD9-ACBB-4B41-A082-A25958A1E0BA}" type="pres">
      <dgm:prSet presAssocID="{5F2400F0-367A-4819-AEF4-18BC47DA2EE5}" presName="Name0" presStyleCnt="0">
        <dgm:presLayoutVars>
          <dgm:dir/>
          <dgm:resizeHandles val="exact"/>
        </dgm:presLayoutVars>
      </dgm:prSet>
      <dgm:spPr/>
    </dgm:pt>
    <dgm:pt modelId="{2A840EC3-4D3B-4782-A2D5-20EC2562DD6D}" type="pres">
      <dgm:prSet presAssocID="{5F2400F0-367A-4819-AEF4-18BC47DA2EE5}" presName="vNodes" presStyleCnt="0"/>
      <dgm:spPr/>
    </dgm:pt>
    <dgm:pt modelId="{A415321D-6859-4B7F-8817-B096C3251946}" type="pres">
      <dgm:prSet presAssocID="{FD947BD9-6B7A-45D4-BA7A-F7017AEB26A9}" presName="node" presStyleLbl="node1" presStyleIdx="0" presStyleCnt="3" custLinFactNeighborX="-83885" custLinFactNeighborY="-536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0A57CB-30E1-405C-AB1C-1D1A65239D2C}" type="pres">
      <dgm:prSet presAssocID="{2A61BD7F-42EF-4110-B028-E8ED839E93F6}" presName="spacerT" presStyleCnt="0"/>
      <dgm:spPr/>
    </dgm:pt>
    <dgm:pt modelId="{CA372DC0-28D5-4B50-81B3-6A85A171616B}" type="pres">
      <dgm:prSet presAssocID="{2A61BD7F-42EF-4110-B028-E8ED839E93F6}" presName="sibTrans" presStyleLbl="sibTrans2D1" presStyleIdx="0" presStyleCnt="2" custLinFactX="-43580" custLinFactNeighborX="-100000" custLinFactNeighborY="-2"/>
      <dgm:spPr/>
      <dgm:t>
        <a:bodyPr/>
        <a:lstStyle/>
        <a:p>
          <a:endParaRPr lang="en-US"/>
        </a:p>
      </dgm:t>
    </dgm:pt>
    <dgm:pt modelId="{B4308FE2-73AB-43E6-B2D9-16D1BD9EFD67}" type="pres">
      <dgm:prSet presAssocID="{2A61BD7F-42EF-4110-B028-E8ED839E93F6}" presName="spacerB" presStyleCnt="0"/>
      <dgm:spPr/>
    </dgm:pt>
    <dgm:pt modelId="{CF32888E-5995-4E6A-BFCD-98C0DE3A46C1}" type="pres">
      <dgm:prSet presAssocID="{CCAF2E31-A187-4E3F-9993-EA577A9DFD98}" presName="node" presStyleLbl="node1" presStyleIdx="1" presStyleCnt="3" custLinFactNeighborX="-79264" custLinFactNeighborY="1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D02A3D-F58E-4BDA-BD13-409B4E302B5A}" type="pres">
      <dgm:prSet presAssocID="{5F2400F0-367A-4819-AEF4-18BC47DA2EE5}" presName="sibTransLast" presStyleLbl="sibTrans2D1" presStyleIdx="1" presStyleCnt="2" custScaleX="53003" custScaleY="77039" custLinFactX="-12668" custLinFactNeighborX="-100000" custLinFactNeighborY="5350"/>
      <dgm:spPr/>
      <dgm:t>
        <a:bodyPr/>
        <a:lstStyle/>
        <a:p>
          <a:endParaRPr lang="en-US"/>
        </a:p>
      </dgm:t>
    </dgm:pt>
    <dgm:pt modelId="{E2FE386E-43CF-4AB1-BEDB-CBC0B3322C77}" type="pres">
      <dgm:prSet presAssocID="{5F2400F0-367A-4819-AEF4-18BC47DA2EE5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948DABD0-4B69-46FA-83F5-767458BDC828}" type="pres">
      <dgm:prSet presAssocID="{5F2400F0-367A-4819-AEF4-18BC47DA2EE5}" presName="lastNode" presStyleLbl="node1" presStyleIdx="2" presStyleCnt="3" custScaleX="64440" custScaleY="47322" custLinFactNeighborX="95479" custLinFactNeighborY="-12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AD3BE3-96E4-4EFA-8E99-94639B12C040}" type="presOf" srcId="{CCAF2E31-A187-4E3F-9993-EA577A9DFD98}" destId="{CF32888E-5995-4E6A-BFCD-98C0DE3A46C1}" srcOrd="0" destOrd="0" presId="urn:microsoft.com/office/officeart/2005/8/layout/equation2"/>
    <dgm:cxn modelId="{259825C9-4D79-40D9-979C-4663BF9E5F69}" srcId="{5F2400F0-367A-4819-AEF4-18BC47DA2EE5}" destId="{FD947BD9-6B7A-45D4-BA7A-F7017AEB26A9}" srcOrd="0" destOrd="0" parTransId="{752E341E-940F-4E65-997B-4AD34A8BE60F}" sibTransId="{2A61BD7F-42EF-4110-B028-E8ED839E93F6}"/>
    <dgm:cxn modelId="{FD4F093F-3219-4F69-BDE5-0EAB8A02521A}" srcId="{5F2400F0-367A-4819-AEF4-18BC47DA2EE5}" destId="{CCAF2E31-A187-4E3F-9993-EA577A9DFD98}" srcOrd="1" destOrd="0" parTransId="{DFA3C46B-A5F0-40FD-AD71-316D4C82E34C}" sibTransId="{56F61FAE-CE08-43A4-90F4-A90FDFE181B7}"/>
    <dgm:cxn modelId="{B3B51D15-2B85-4875-A81F-B2A5B10B2BC3}" srcId="{5F2400F0-367A-4819-AEF4-18BC47DA2EE5}" destId="{390A453B-6AAC-4526-8BAD-B87C1D9A9A49}" srcOrd="2" destOrd="0" parTransId="{3678D956-888C-4635-84ED-B3499B95AA2D}" sibTransId="{44453893-2093-4658-9392-FD14E4156360}"/>
    <dgm:cxn modelId="{1FF3D5F1-37AE-4D72-89D8-90277D975C22}" type="presOf" srcId="{56F61FAE-CE08-43A4-90F4-A90FDFE181B7}" destId="{DBD02A3D-F58E-4BDA-BD13-409B4E302B5A}" srcOrd="0" destOrd="0" presId="urn:microsoft.com/office/officeart/2005/8/layout/equation2"/>
    <dgm:cxn modelId="{2059974E-4E29-46C0-9882-C5DA1D17C309}" type="presOf" srcId="{390A453B-6AAC-4526-8BAD-B87C1D9A9A49}" destId="{948DABD0-4B69-46FA-83F5-767458BDC828}" srcOrd="0" destOrd="0" presId="urn:microsoft.com/office/officeart/2005/8/layout/equation2"/>
    <dgm:cxn modelId="{CE33D287-8955-464E-BEC6-1585FDBBE1A7}" type="presOf" srcId="{2A61BD7F-42EF-4110-B028-E8ED839E93F6}" destId="{CA372DC0-28D5-4B50-81B3-6A85A171616B}" srcOrd="0" destOrd="0" presId="urn:microsoft.com/office/officeart/2005/8/layout/equation2"/>
    <dgm:cxn modelId="{7875B0F1-6A8D-4D48-9B97-DAB87FDCCC22}" type="presOf" srcId="{5F2400F0-367A-4819-AEF4-18BC47DA2EE5}" destId="{6957ECD9-ACBB-4B41-A082-A25958A1E0BA}" srcOrd="0" destOrd="0" presId="urn:microsoft.com/office/officeart/2005/8/layout/equation2"/>
    <dgm:cxn modelId="{FE874625-3353-4EB8-8106-B3F43108A7E6}" type="presOf" srcId="{FD947BD9-6B7A-45D4-BA7A-F7017AEB26A9}" destId="{A415321D-6859-4B7F-8817-B096C3251946}" srcOrd="0" destOrd="0" presId="urn:microsoft.com/office/officeart/2005/8/layout/equation2"/>
    <dgm:cxn modelId="{3B35ECD3-8671-4166-B15C-4C5A9E7880B9}" type="presOf" srcId="{56F61FAE-CE08-43A4-90F4-A90FDFE181B7}" destId="{E2FE386E-43CF-4AB1-BEDB-CBC0B3322C77}" srcOrd="1" destOrd="0" presId="urn:microsoft.com/office/officeart/2005/8/layout/equation2"/>
    <dgm:cxn modelId="{CE812367-30C1-4AE8-B189-9A907F66E444}" type="presParOf" srcId="{6957ECD9-ACBB-4B41-A082-A25958A1E0BA}" destId="{2A840EC3-4D3B-4782-A2D5-20EC2562DD6D}" srcOrd="0" destOrd="0" presId="urn:microsoft.com/office/officeart/2005/8/layout/equation2"/>
    <dgm:cxn modelId="{76494BE6-985C-4C27-9D83-CBE33FA7FE58}" type="presParOf" srcId="{2A840EC3-4D3B-4782-A2D5-20EC2562DD6D}" destId="{A415321D-6859-4B7F-8817-B096C3251946}" srcOrd="0" destOrd="0" presId="urn:microsoft.com/office/officeart/2005/8/layout/equation2"/>
    <dgm:cxn modelId="{07AE389F-E3B2-4C2A-930B-FF3AFE05BB35}" type="presParOf" srcId="{2A840EC3-4D3B-4782-A2D5-20EC2562DD6D}" destId="{4D0A57CB-30E1-405C-AB1C-1D1A65239D2C}" srcOrd="1" destOrd="0" presId="urn:microsoft.com/office/officeart/2005/8/layout/equation2"/>
    <dgm:cxn modelId="{6AF5E8F6-FFEB-45F0-92D1-26C9B5ABCC35}" type="presParOf" srcId="{2A840EC3-4D3B-4782-A2D5-20EC2562DD6D}" destId="{CA372DC0-28D5-4B50-81B3-6A85A171616B}" srcOrd="2" destOrd="0" presId="urn:microsoft.com/office/officeart/2005/8/layout/equation2"/>
    <dgm:cxn modelId="{04B6FBD2-0CA7-4387-BE86-E811E392CE5A}" type="presParOf" srcId="{2A840EC3-4D3B-4782-A2D5-20EC2562DD6D}" destId="{B4308FE2-73AB-43E6-B2D9-16D1BD9EFD67}" srcOrd="3" destOrd="0" presId="urn:microsoft.com/office/officeart/2005/8/layout/equation2"/>
    <dgm:cxn modelId="{6A709CFB-8FFF-4388-BCFF-A1C702A2263A}" type="presParOf" srcId="{2A840EC3-4D3B-4782-A2D5-20EC2562DD6D}" destId="{CF32888E-5995-4E6A-BFCD-98C0DE3A46C1}" srcOrd="4" destOrd="0" presId="urn:microsoft.com/office/officeart/2005/8/layout/equation2"/>
    <dgm:cxn modelId="{B756B337-52DC-490F-8141-3C3A557346A8}" type="presParOf" srcId="{6957ECD9-ACBB-4B41-A082-A25958A1E0BA}" destId="{DBD02A3D-F58E-4BDA-BD13-409B4E302B5A}" srcOrd="1" destOrd="0" presId="urn:microsoft.com/office/officeart/2005/8/layout/equation2"/>
    <dgm:cxn modelId="{0B8838AC-DC6D-4B75-8D80-C1FE317391DE}" type="presParOf" srcId="{DBD02A3D-F58E-4BDA-BD13-409B4E302B5A}" destId="{E2FE386E-43CF-4AB1-BEDB-CBC0B3322C77}" srcOrd="0" destOrd="0" presId="urn:microsoft.com/office/officeart/2005/8/layout/equation2"/>
    <dgm:cxn modelId="{A5BE7E2B-3A47-4368-87BA-4BEDB640729E}" type="presParOf" srcId="{6957ECD9-ACBB-4B41-A082-A25958A1E0BA}" destId="{948DABD0-4B69-46FA-83F5-767458BDC828}" srcOrd="2" destOrd="0" presId="urn:microsoft.com/office/officeart/2005/8/layout/equation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15321D-6859-4B7F-8817-B096C3251946}">
      <dsp:nvSpPr>
        <dsp:cNvPr id="0" name=""/>
        <dsp:cNvSpPr/>
      </dsp:nvSpPr>
      <dsp:spPr>
        <a:xfrm>
          <a:off x="401551" y="0"/>
          <a:ext cx="990568" cy="990568"/>
        </a:xfrm>
        <a:prstGeom prst="ellipse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Data</a:t>
          </a:r>
          <a:endParaRPr lang="en-US" sz="1500" kern="1200" dirty="0"/>
        </a:p>
      </dsp:txBody>
      <dsp:txXfrm>
        <a:off x="546616" y="145065"/>
        <a:ext cx="700438" cy="700438"/>
      </dsp:txXfrm>
    </dsp:sp>
    <dsp:sp modelId="{CA372DC0-28D5-4B50-81B3-6A85A171616B}">
      <dsp:nvSpPr>
        <dsp:cNvPr id="0" name=""/>
        <dsp:cNvSpPr/>
      </dsp:nvSpPr>
      <dsp:spPr>
        <a:xfrm>
          <a:off x="615599" y="1071633"/>
          <a:ext cx="574529" cy="574529"/>
        </a:xfrm>
        <a:prstGeom prst="mathPlus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 dirty="0"/>
        </a:p>
      </dsp:txBody>
      <dsp:txXfrm>
        <a:off x="691753" y="1291333"/>
        <a:ext cx="422221" cy="135129"/>
      </dsp:txXfrm>
    </dsp:sp>
    <dsp:sp modelId="{CF32888E-5995-4E6A-BFCD-98C0DE3A46C1}">
      <dsp:nvSpPr>
        <dsp:cNvPr id="0" name=""/>
        <dsp:cNvSpPr/>
      </dsp:nvSpPr>
      <dsp:spPr>
        <a:xfrm>
          <a:off x="447325" y="1726743"/>
          <a:ext cx="990568" cy="990568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bg1"/>
              </a:solidFill>
            </a:rPr>
            <a:t>Program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592390" y="1871808"/>
        <a:ext cx="700438" cy="700438"/>
      </dsp:txXfrm>
    </dsp:sp>
    <dsp:sp modelId="{DBD02A3D-F58E-4BDA-BD13-409B4E302B5A}">
      <dsp:nvSpPr>
        <dsp:cNvPr id="0" name=""/>
        <dsp:cNvSpPr/>
      </dsp:nvSpPr>
      <dsp:spPr>
        <a:xfrm rot="242">
          <a:off x="1267405" y="1216839"/>
          <a:ext cx="635196" cy="283882"/>
        </a:xfrm>
        <a:prstGeom prst="rightArrow">
          <a:avLst>
            <a:gd name="adj1" fmla="val 60000"/>
            <a:gd name="adj2" fmla="val 5000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1267405" y="1273612"/>
        <a:ext cx="550031" cy="170330"/>
      </dsp:txXfrm>
    </dsp:sp>
    <dsp:sp modelId="{948DABD0-4B69-46FA-83F5-767458BDC828}">
      <dsp:nvSpPr>
        <dsp:cNvPr id="0" name=""/>
        <dsp:cNvSpPr/>
      </dsp:nvSpPr>
      <dsp:spPr>
        <a:xfrm>
          <a:off x="3988934" y="948071"/>
          <a:ext cx="1099055" cy="821656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Output</a:t>
          </a:r>
          <a:endParaRPr lang="en-US" sz="1900" kern="1200" dirty="0"/>
        </a:p>
      </dsp:txBody>
      <dsp:txXfrm>
        <a:off x="4149887" y="1068400"/>
        <a:ext cx="777149" cy="5809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15321D-6859-4B7F-8817-B096C3251946}">
      <dsp:nvSpPr>
        <dsp:cNvPr id="0" name=""/>
        <dsp:cNvSpPr/>
      </dsp:nvSpPr>
      <dsp:spPr>
        <a:xfrm>
          <a:off x="242905" y="0"/>
          <a:ext cx="1003629" cy="1003629"/>
        </a:xfrm>
        <a:prstGeom prst="ellipse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Data</a:t>
          </a:r>
          <a:endParaRPr lang="en-US" sz="1700" kern="1200" dirty="0"/>
        </a:p>
      </dsp:txBody>
      <dsp:txXfrm>
        <a:off x="389883" y="146978"/>
        <a:ext cx="709673" cy="709673"/>
      </dsp:txXfrm>
    </dsp:sp>
    <dsp:sp modelId="{CA372DC0-28D5-4B50-81B3-6A85A171616B}">
      <dsp:nvSpPr>
        <dsp:cNvPr id="0" name=""/>
        <dsp:cNvSpPr/>
      </dsp:nvSpPr>
      <dsp:spPr>
        <a:xfrm>
          <a:off x="459776" y="1086101"/>
          <a:ext cx="582105" cy="582105"/>
        </a:xfrm>
        <a:prstGeom prst="mathPlus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 dirty="0"/>
        </a:p>
      </dsp:txBody>
      <dsp:txXfrm>
        <a:off x="536934" y="1308698"/>
        <a:ext cx="427789" cy="136911"/>
      </dsp:txXfrm>
    </dsp:sp>
    <dsp:sp modelId="{CF32888E-5995-4E6A-BFCD-98C0DE3A46C1}">
      <dsp:nvSpPr>
        <dsp:cNvPr id="0" name=""/>
        <dsp:cNvSpPr/>
      </dsp:nvSpPr>
      <dsp:spPr>
        <a:xfrm>
          <a:off x="289283" y="1749850"/>
          <a:ext cx="1003629" cy="1003629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chemeClr val="bg1"/>
              </a:solidFill>
            </a:rPr>
            <a:t>Output</a:t>
          </a:r>
          <a:endParaRPr lang="en-US" sz="1700" kern="1200" dirty="0">
            <a:solidFill>
              <a:schemeClr val="bg1"/>
            </a:solidFill>
          </a:endParaRPr>
        </a:p>
      </dsp:txBody>
      <dsp:txXfrm>
        <a:off x="436261" y="1896828"/>
        <a:ext cx="709673" cy="709673"/>
      </dsp:txXfrm>
    </dsp:sp>
    <dsp:sp modelId="{DBD02A3D-F58E-4BDA-BD13-409B4E302B5A}">
      <dsp:nvSpPr>
        <dsp:cNvPr id="0" name=""/>
        <dsp:cNvSpPr/>
      </dsp:nvSpPr>
      <dsp:spPr>
        <a:xfrm rot="21576642">
          <a:off x="1099360" y="1240677"/>
          <a:ext cx="614876" cy="287625"/>
        </a:xfrm>
        <a:prstGeom prst="rightArrow">
          <a:avLst>
            <a:gd name="adj1" fmla="val 60000"/>
            <a:gd name="adj2" fmla="val 5000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/>
        </a:p>
      </dsp:txBody>
      <dsp:txXfrm>
        <a:off x="1099361" y="1298495"/>
        <a:ext cx="528589" cy="172575"/>
      </dsp:txXfrm>
    </dsp:sp>
    <dsp:sp modelId="{948DABD0-4B69-46FA-83F5-767458BDC828}">
      <dsp:nvSpPr>
        <dsp:cNvPr id="0" name=""/>
        <dsp:cNvSpPr/>
      </dsp:nvSpPr>
      <dsp:spPr>
        <a:xfrm>
          <a:off x="3775364" y="877970"/>
          <a:ext cx="1293477" cy="949875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Program</a:t>
          </a:r>
          <a:endParaRPr lang="en-US" sz="1800" kern="1200" dirty="0"/>
        </a:p>
      </dsp:txBody>
      <dsp:txXfrm>
        <a:off x="3964789" y="1017076"/>
        <a:ext cx="914627" cy="6716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FEC57-6F76-4D9A-BEBF-4431325DB260}" type="datetimeFigureOut">
              <a:rPr lang="en-US" smtClean="0"/>
              <a:t>7/30/2020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49CEA-452E-49F3-92ED-210B64DD3C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022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404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687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702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689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028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757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063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5942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0110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797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040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1460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SSA is a powerful framework for decomposing the time-series into trend, seasonality and noise components as well as forecasting the future values of the time-series.</a:t>
            </a:r>
          </a:p>
          <a:p>
            <a:endParaRPr lang="en-US" dirty="0" smtClean="0"/>
          </a:p>
          <a:p>
            <a:r>
              <a:rPr lang="en-US" dirty="0" smtClean="0"/>
              <a:t>In principle, SSA performs spectral analysis on the input time-series where each component in the spectrum corresponds to a trend, seasonal or noise component in the time-series. For details of the Singular Spectrum Analysis (SSA), refer to this document.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077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QL Server, Azure SQL Database, Oracle, SQLite, PostgreSQL, Progress, IBM DB2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095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2247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5789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7289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658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40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321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249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034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863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173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923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178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206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497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317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12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65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848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752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08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620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861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379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are-prerequisites-to-start-learning-machine-learnin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are-prerequisites-to-start-learning-machine-learnin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quora.com/What-are-prerequisites-to-start-learning-machine-learnin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quora.com/What-are-prerequisites-to-start-learning-machine-learnin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are-prerequisites-to-start-learning-machine-learning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theweek.in/news/india/2020/03/29/coronavirus-will-see-its-end-soon-say-renowned-astrologers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.ourworldindata.org/2020_pandemic/2020_pandemic#/title-slid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covid19.who.int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.ourworldindata.org/2020_pandemic/2020_pandemic#/title-slid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SEGISandData/COVID-19/raw/master/csse_covid_19_dat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akshaysb/covid-19-data-visualization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otnet/machinelearning/blob/master/docs/code/MlNetCookBook.md" TargetMode="External"/><Relationship Id="rId3" Type="http://schemas.openxmlformats.org/officeDocument/2006/relationships/hyperlink" Target="https://dotnet.microsoft.com/apps/machinelearning-ai/ml-dotnet" TargetMode="External"/><Relationship Id="rId7" Type="http://schemas.openxmlformats.org/officeDocument/2006/relationships/hyperlink" Target="https://www.youtube.com/watch?v=nnV-1q-z9uE" TargetMode="External"/><Relationship Id="rId12" Type="http://schemas.openxmlformats.org/officeDocument/2006/relationships/hyperlink" Target="https://www.youtube.com/watch?v=zy7Y9CHji2k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ak-Au/Photo-Search" TargetMode="External"/><Relationship Id="rId11" Type="http://schemas.openxmlformats.org/officeDocument/2006/relationships/hyperlink" Target="https://www.youtube.com/watch?v=dojO4zEL9sg" TargetMode="External"/><Relationship Id="rId5" Type="http://schemas.openxmlformats.org/officeDocument/2006/relationships/hyperlink" Target="https://onnx.ai/" TargetMode="External"/><Relationship Id="rId10" Type="http://schemas.openxmlformats.org/officeDocument/2006/relationships/hyperlink" Target="https://rubikscode.net/2019/02/18/ultimate-guide-to-machine-learning-with-ml-net/" TargetMode="External"/><Relationship Id="rId4" Type="http://schemas.openxmlformats.org/officeDocument/2006/relationships/hyperlink" Target="https://devblogs.microsoft.com/cesardelatorre/what-is-ml-net-1-0-machine-learning-for-net/" TargetMode="External"/><Relationship Id="rId9" Type="http://schemas.openxmlformats.org/officeDocument/2006/relationships/hyperlink" Target="http://luisquintanilla.me/2018/08/21/serverless-machine-learning-mlnet-azure-functions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aveenraghuvanshi/tech-sessions/tree/master/31072020-AI-ML-using-ml-dotnet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praveenraghuvanshi1512/TechnicalSessions/tree/31052020-virtualmlnet/31052020-virtualmlnet" TargetMode="External"/><Relationship Id="rId4" Type="http://schemas.openxmlformats.org/officeDocument/2006/relationships/hyperlink" Target="https://dev.to/praveenraghuvanshi/covid-19-eda-and-prediction-using-net-dataframe-and-ml-net-c-introduction-nlb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t.me/joinchat/IifUJQ_PuYT757Turx-nLg" TargetMode="External"/><Relationship Id="rId3" Type="http://schemas.openxmlformats.org/officeDocument/2006/relationships/hyperlink" Target="https://in.linkedin.com/in/praveenraghuvanshi" TargetMode="Externa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hyperlink" Target="https://github.com/praveenraghuvanshi1512" TargetMode="External"/><Relationship Id="rId9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nsights.dice.com/2019/10/24/tiobe-top-eight-top-ten-open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743" y="3727521"/>
            <a:ext cx="11017065" cy="976093"/>
          </a:xfrm>
        </p:spPr>
        <p:txBody>
          <a:bodyPr>
            <a:normAutofit fontScale="25000" lnSpcReduction="20000"/>
          </a:bodyPr>
          <a:lstStyle/>
          <a:p>
            <a:r>
              <a:rPr lang="en-US" sz="13500" b="1" dirty="0"/>
              <a:t>Applying Data Science and Machine Learning using Microsoft </a:t>
            </a:r>
            <a:r>
              <a:rPr lang="en-US" sz="13500" b="1" dirty="0" err="1"/>
              <a:t>.Net</a:t>
            </a:r>
            <a:endParaRPr lang="en-US" sz="13500" b="1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811589" y="5582194"/>
            <a:ext cx="3392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Praveen Raghuvanshi</a:t>
            </a:r>
          </a:p>
          <a:p>
            <a:r>
              <a:rPr lang="en-US" sz="1600" dirty="0" smtClean="0"/>
              <a:t>31-July-2020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0" y="1051425"/>
            <a:ext cx="3551228" cy="18365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961" y="983876"/>
            <a:ext cx="2152650" cy="19716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6444" y="982681"/>
            <a:ext cx="2820761" cy="197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25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120" y="619127"/>
            <a:ext cx="9906000" cy="834536"/>
          </a:xfrm>
        </p:spPr>
        <p:txBody>
          <a:bodyPr/>
          <a:lstStyle/>
          <a:p>
            <a:r>
              <a:rPr lang="en-US" dirty="0" err="1" smtClean="0"/>
              <a:t>.Net</a:t>
            </a:r>
            <a:r>
              <a:rPr lang="en-US" dirty="0" smtClean="0"/>
              <a:t> </a:t>
            </a:r>
            <a:r>
              <a:rPr lang="en-US" dirty="0" err="1" smtClean="0"/>
              <a:t>DataFrame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>
          <a:xfrm>
            <a:off x="940525" y="2154065"/>
            <a:ext cx="5347650" cy="2738846"/>
          </a:xfrm>
        </p:spPr>
        <p:txBody>
          <a:bodyPr>
            <a:noAutofit/>
          </a:bodyPr>
          <a:lstStyle/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smtClean="0"/>
              <a:t>A </a:t>
            </a:r>
            <a:r>
              <a:rPr lang="en-US" sz="2800" b="0" dirty="0"/>
              <a:t>collection of </a:t>
            </a:r>
            <a:r>
              <a:rPr lang="en-US" sz="2800" b="0" dirty="0" smtClean="0"/>
              <a:t>columns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/>
              <a:t>In-memory </a:t>
            </a:r>
            <a:r>
              <a:rPr lang="en-US" sz="2800" b="0" dirty="0" smtClean="0"/>
              <a:t>representation of structured data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smtClean="0"/>
              <a:t>Similar </a:t>
            </a:r>
            <a:r>
              <a:rPr lang="en-US" sz="2800" b="0" dirty="0"/>
              <a:t>to Python </a:t>
            </a:r>
            <a:r>
              <a:rPr lang="en-US" sz="2800" b="0" dirty="0" err="1" smtClean="0"/>
              <a:t>Dataframe</a:t>
            </a:r>
            <a:endParaRPr lang="en-US" sz="2800" b="0" dirty="0" smtClean="0"/>
          </a:p>
        </p:txBody>
      </p:sp>
      <p:sp>
        <p:nvSpPr>
          <p:cNvPr id="7" name="Content Placeholder 2"/>
          <p:cNvSpPr>
            <a:spLocks noGrp="1"/>
          </p:cNvSpPr>
          <p:nvPr>
            <p:ph sz="half" idx="2"/>
          </p:nvPr>
        </p:nvSpPr>
        <p:spPr>
          <a:xfrm>
            <a:off x="6893832" y="2087444"/>
            <a:ext cx="5026025" cy="3282950"/>
          </a:xfrm>
        </p:spPr>
        <p:txBody>
          <a:bodyPr>
            <a:noAutofit/>
          </a:bodyPr>
          <a:lstStyle/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Load dataset from CSV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Row/Column Selection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Join/Merge </a:t>
            </a:r>
            <a:r>
              <a:rPr lang="en-US" sz="2800" dirty="0" err="1" smtClean="0"/>
              <a:t>Dataframe</a:t>
            </a:r>
            <a:endParaRPr lang="en-US" sz="2800" dirty="0" smtClean="0"/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 smtClean="0"/>
              <a:t>GroupBy</a:t>
            </a:r>
            <a:endParaRPr lang="en-US" sz="2800" dirty="0" smtClean="0"/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Null values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0296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pic>
        <p:nvPicPr>
          <p:cNvPr id="1026" name="Picture 2" descr="https://qphs.fs.quoracdn.net/main-qimg-618c6715829dda85caa78c64008fba8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99152" y="1970750"/>
            <a:ext cx="5054022" cy="377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81447" y="6451689"/>
            <a:ext cx="961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3"/>
              </a:rPr>
              <a:t>Intellpaat</a:t>
            </a:r>
            <a:r>
              <a:rPr lang="en-US" dirty="0" smtClean="0">
                <a:hlinkClick r:id="rId3"/>
              </a:rPr>
              <a:t>: https</a:t>
            </a:r>
            <a:r>
              <a:rPr lang="en-US" dirty="0">
                <a:hlinkClick r:id="rId3"/>
              </a:rPr>
              <a:t>://www.quora.com/What-are-prerequisites-to-start-learning-machine-learning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59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pic>
        <p:nvPicPr>
          <p:cNvPr id="4098" name="Picture 2" descr="https://qphs.fs.quoracdn.net/main-qimg-5f1259f60185549b4a3a6f170fb5d82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226" y="1881948"/>
            <a:ext cx="5694507" cy="418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81447" y="6451689"/>
            <a:ext cx="961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3"/>
              </a:rPr>
              <a:t>Intellipaat</a:t>
            </a:r>
            <a:r>
              <a:rPr lang="en-US" dirty="0" smtClean="0">
                <a:hlinkClick r:id="rId3"/>
              </a:rPr>
              <a:t>: https</a:t>
            </a:r>
            <a:r>
              <a:rPr lang="en-US" dirty="0">
                <a:hlinkClick r:id="rId3"/>
              </a:rPr>
              <a:t>://www.quora.com/What-are-prerequisites-to-start-learning-machine-learning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83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pic>
        <p:nvPicPr>
          <p:cNvPr id="2050" name="Picture 2" descr="https://qphs.fs.quoracdn.net/main-qimg-7d5e5ebd8b9e71c2ddafeed92ec94e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350" y="1922319"/>
            <a:ext cx="5585131" cy="415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81447" y="6451689"/>
            <a:ext cx="961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4"/>
              </a:rPr>
              <a:t>Intellipaat</a:t>
            </a:r>
            <a:r>
              <a:rPr lang="en-US" dirty="0" smtClean="0">
                <a:hlinkClick r:id="rId4"/>
              </a:rPr>
              <a:t>: https</a:t>
            </a:r>
            <a:r>
              <a:rPr lang="en-US" dirty="0">
                <a:hlinkClick r:id="rId4"/>
              </a:rPr>
              <a:t>://www.quora.com/What-are-prerequisites-to-start-learning-machine-learning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12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pic>
        <p:nvPicPr>
          <p:cNvPr id="6146" name="Picture 2" descr="https://qphs.fs.quoracdn.net/main-qimg-6d3119564a8881cce9f26f60beddaca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920" y="1862051"/>
            <a:ext cx="8295120" cy="444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81447" y="6451689"/>
            <a:ext cx="961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4"/>
              </a:rPr>
              <a:t>Intellipaat</a:t>
            </a:r>
            <a:r>
              <a:rPr lang="en-US" dirty="0" smtClean="0">
                <a:hlinkClick r:id="rId4"/>
              </a:rPr>
              <a:t>: https</a:t>
            </a:r>
            <a:r>
              <a:rPr lang="en-US" dirty="0">
                <a:hlinkClick r:id="rId4"/>
              </a:rPr>
              <a:t>://www.quora.com/What-are-prerequisites-to-start-learning-machine-learning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12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pic>
        <p:nvPicPr>
          <p:cNvPr id="7170" name="Picture 2" descr="https://qphs.fs.quoracdn.net/main-qimg-efd26b4fcdc5cf384d23de53a102095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58" y="2262763"/>
            <a:ext cx="11561244" cy="347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81447" y="6451689"/>
            <a:ext cx="961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3"/>
              </a:rPr>
              <a:t>Intellpaat</a:t>
            </a:r>
            <a:r>
              <a:rPr lang="en-US" dirty="0" smtClean="0">
                <a:hlinkClick r:id="rId3"/>
              </a:rPr>
              <a:t>: https</a:t>
            </a:r>
            <a:r>
              <a:rPr lang="en-US" dirty="0">
                <a:hlinkClick r:id="rId3"/>
              </a:rPr>
              <a:t>://www.quora.com/What-are-prerequisites-to-start-learning-machine-learning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35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7"/>
            <a:ext cx="9906000" cy="834536"/>
          </a:xfrm>
        </p:spPr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3331661"/>
            <a:ext cx="3360719" cy="550967"/>
          </a:xfrm>
        </p:spPr>
        <p:txBody>
          <a:bodyPr>
            <a:normAutofit/>
          </a:bodyPr>
          <a:lstStyle/>
          <a:p>
            <a:r>
              <a:rPr lang="en-US" b="1" dirty="0" smtClean="0"/>
              <a:t>Traditional Programming</a:t>
            </a:r>
            <a:endParaRPr lang="en-US" b="1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870857" y="3745302"/>
          <a:ext cx="5148943" cy="271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09357" y="3331180"/>
            <a:ext cx="2405735" cy="550967"/>
          </a:xfrm>
        </p:spPr>
        <p:txBody>
          <a:bodyPr/>
          <a:lstStyle/>
          <a:p>
            <a:r>
              <a:rPr lang="en-US" b="1" dirty="0" smtClean="0"/>
              <a:t>Machine learning</a:t>
            </a:r>
            <a:endParaRPr lang="en-US" b="1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4"/>
          </p:nvPr>
        </p:nvSpPr>
        <p:spPr>
          <a:xfrm>
            <a:off x="870857" y="2066392"/>
            <a:ext cx="11277601" cy="1464106"/>
          </a:xfrm>
        </p:spPr>
        <p:txBody>
          <a:bodyPr>
            <a:normAutofit fontScale="3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9600" dirty="0" smtClean="0"/>
              <a:t>Machine </a:t>
            </a:r>
            <a:r>
              <a:rPr lang="en-US" sz="9600" dirty="0"/>
              <a:t>learning is getting computers to program themselves.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9600" dirty="0"/>
              <a:t>If programming is </a:t>
            </a:r>
            <a:r>
              <a:rPr lang="en-US" sz="9600" dirty="0" smtClean="0"/>
              <a:t>automation, then machine </a:t>
            </a:r>
            <a:r>
              <a:rPr lang="en-US" sz="9600" dirty="0"/>
              <a:t>learning is automating the process of automation</a:t>
            </a:r>
          </a:p>
        </p:txBody>
      </p:sp>
      <p:graphicFrame>
        <p:nvGraphicFramePr>
          <p:cNvPr id="13" name="Content Placeholder 6"/>
          <p:cNvGraphicFramePr>
            <a:graphicFrameLocks noGrp="1"/>
          </p:cNvGraphicFramePr>
          <p:nvPr>
            <p:ph sz="half" idx="4294967295"/>
            <p:extLst/>
          </p:nvPr>
        </p:nvGraphicFramePr>
        <p:xfrm>
          <a:off x="7123113" y="3760788"/>
          <a:ext cx="5068887" cy="2754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2795416" y="4598790"/>
            <a:ext cx="1237322" cy="9378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106893" y="4962207"/>
            <a:ext cx="623844" cy="283983"/>
            <a:chOff x="1081127" y="1216903"/>
            <a:chExt cx="591064" cy="283983"/>
          </a:xfrm>
          <a:solidFill>
            <a:srgbClr val="FFC000"/>
          </a:solidFill>
        </p:grpSpPr>
        <p:sp>
          <p:nvSpPr>
            <p:cNvPr id="11" name="Right Arrow 10"/>
            <p:cNvSpPr/>
            <p:nvPr/>
          </p:nvSpPr>
          <p:spPr>
            <a:xfrm rot="1">
              <a:off x="1081127" y="1216903"/>
              <a:ext cx="591064" cy="283983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19197957"/>
                <a:satOff val="14879"/>
                <a:lumOff val="392"/>
                <a:alphaOff val="0"/>
              </a:schemeClr>
            </a:fillRef>
            <a:effectRef idx="0">
              <a:schemeClr val="accent4">
                <a:hueOff val="-19197957"/>
                <a:satOff val="14879"/>
                <a:lumOff val="3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ight Arrow 4"/>
            <p:cNvSpPr txBox="1"/>
            <p:nvPr/>
          </p:nvSpPr>
          <p:spPr>
            <a:xfrm rot="1">
              <a:off x="1081127" y="1273700"/>
              <a:ext cx="505869" cy="17038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kern="1200" dirty="0"/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8923517" y="4635274"/>
            <a:ext cx="1256873" cy="9378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10299599" y="5019003"/>
            <a:ext cx="591064" cy="283983"/>
            <a:chOff x="1081127" y="1216903"/>
            <a:chExt cx="591064" cy="283983"/>
          </a:xfrm>
          <a:solidFill>
            <a:srgbClr val="FFC000"/>
          </a:solidFill>
        </p:grpSpPr>
        <p:sp>
          <p:nvSpPr>
            <p:cNvPr id="16" name="Right Arrow 15"/>
            <p:cNvSpPr/>
            <p:nvPr/>
          </p:nvSpPr>
          <p:spPr>
            <a:xfrm rot="1">
              <a:off x="1081127" y="1216903"/>
              <a:ext cx="591064" cy="283983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19197957"/>
                <a:satOff val="14879"/>
                <a:lumOff val="392"/>
                <a:alphaOff val="0"/>
              </a:schemeClr>
            </a:fillRef>
            <a:effectRef idx="0">
              <a:schemeClr val="accent4">
                <a:hueOff val="-19197957"/>
                <a:satOff val="14879"/>
                <a:lumOff val="3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ight Arrow 4"/>
            <p:cNvSpPr txBox="1"/>
            <p:nvPr/>
          </p:nvSpPr>
          <p:spPr>
            <a:xfrm rot="1">
              <a:off x="1081127" y="1273700"/>
              <a:ext cx="505869" cy="17038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50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Pre-Requisites of 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8285617" cy="3835628"/>
          </a:xfrm>
        </p:spPr>
        <p:txBody>
          <a:bodyPr>
            <a:normAutofit/>
          </a:bodyPr>
          <a:lstStyle/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A Pattern should exist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Mathematical model / algorithm is unknown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Lots of data</a:t>
            </a:r>
          </a:p>
          <a:p>
            <a:pPr fontAlgn="base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83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Machine Learning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17743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876800" y="2368730"/>
            <a:ext cx="1445623" cy="84473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Machine </a:t>
            </a:r>
          </a:p>
          <a:p>
            <a:pPr algn="ctr"/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647406" y="3740330"/>
            <a:ext cx="1332411" cy="84473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Supervised</a:t>
            </a:r>
          </a:p>
          <a:p>
            <a:pPr algn="ctr"/>
            <a:r>
              <a:rPr lang="en-US" dirty="0" smtClean="0"/>
              <a:t>(Task based) </a:t>
            </a:r>
          </a:p>
        </p:txBody>
      </p:sp>
      <p:sp>
        <p:nvSpPr>
          <p:cNvPr id="8" name="Rectangle 7"/>
          <p:cNvSpPr/>
          <p:nvPr/>
        </p:nvSpPr>
        <p:spPr>
          <a:xfrm>
            <a:off x="4815837" y="3740330"/>
            <a:ext cx="1571897" cy="84473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Unsupervised</a:t>
            </a:r>
          </a:p>
          <a:p>
            <a:pPr algn="ctr"/>
            <a:r>
              <a:rPr lang="en-US" dirty="0" smtClean="0"/>
              <a:t>(Data Driven)</a:t>
            </a:r>
          </a:p>
        </p:txBody>
      </p:sp>
      <p:sp>
        <p:nvSpPr>
          <p:cNvPr id="9" name="Rectangle 8"/>
          <p:cNvSpPr/>
          <p:nvPr/>
        </p:nvSpPr>
        <p:spPr>
          <a:xfrm>
            <a:off x="7176156" y="3740329"/>
            <a:ext cx="2883829" cy="84473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Reinforcement</a:t>
            </a:r>
          </a:p>
          <a:p>
            <a:pPr algn="ctr"/>
            <a:r>
              <a:rPr lang="en-US" dirty="0" smtClean="0"/>
              <a:t>(Algorithms learns to react to an environment)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6" idx="2"/>
            <a:endCxn id="6" idx="2"/>
          </p:cNvCxnSpPr>
          <p:nvPr/>
        </p:nvCxnSpPr>
        <p:spPr>
          <a:xfrm>
            <a:off x="5599612" y="3213461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8" idx="0"/>
          </p:cNvCxnSpPr>
          <p:nvPr/>
        </p:nvCxnSpPr>
        <p:spPr>
          <a:xfrm>
            <a:off x="5599611" y="3213461"/>
            <a:ext cx="2175" cy="526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>
            <a:off x="3234466" y="3365860"/>
            <a:ext cx="2355494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215640" y="3365860"/>
            <a:ext cx="18826" cy="374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>
            <a:off x="5589960" y="3365859"/>
            <a:ext cx="2355494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324027" y="3365859"/>
            <a:ext cx="1" cy="374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497874" y="5373192"/>
            <a:ext cx="1424147" cy="84473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Classification 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452949" y="5368835"/>
            <a:ext cx="1249680" cy="84473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Regression 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2201239" y="5007429"/>
            <a:ext cx="2030" cy="365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3979818" y="5007429"/>
            <a:ext cx="2030" cy="365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201239" y="5007429"/>
            <a:ext cx="17785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3225054" y="4585060"/>
            <a:ext cx="9412" cy="422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4974771" y="5342714"/>
            <a:ext cx="1249680" cy="84473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Clustering </a:t>
            </a:r>
          </a:p>
        </p:txBody>
      </p:sp>
      <p:cxnSp>
        <p:nvCxnSpPr>
          <p:cNvPr id="43" name="Straight Arrow Connector 42"/>
          <p:cNvCxnSpPr>
            <a:stCxn id="8" idx="2"/>
            <a:endCxn id="41" idx="0"/>
          </p:cNvCxnSpPr>
          <p:nvPr/>
        </p:nvCxnSpPr>
        <p:spPr>
          <a:xfrm flipH="1">
            <a:off x="5599611" y="4585061"/>
            <a:ext cx="2175" cy="757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945454" y="3365859"/>
            <a:ext cx="3785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59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Frameworks</a:t>
            </a:r>
            <a:endParaRPr lang="en-US" dirty="0"/>
          </a:p>
        </p:txBody>
      </p:sp>
      <p:pic>
        <p:nvPicPr>
          <p:cNvPr id="2050" name="Picture 2" descr="https://lh5.googleusercontent.com/DY8g9VcSKqAhXLGqM_TCc8UZvPRoXwHJ0nkUzmceAvQovZFhbNJvlv3tBxF1anvE615MTf6dG8fMx55VsOmSZTJH9eyDnv6QZFZBpbu7R_VbYIBxdTBiv5iqgOCkCHVIdv3tSMNdhww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5623" y="1508418"/>
            <a:ext cx="8100753" cy="524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14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1101" y="977784"/>
            <a:ext cx="3200400" cy="579814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Introduction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2206" r="28561" b="2450"/>
          <a:stretch/>
        </p:blipFill>
        <p:spPr>
          <a:xfrm>
            <a:off x="124690" y="1267691"/>
            <a:ext cx="3669133" cy="4260272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91101" y="1661198"/>
            <a:ext cx="7067500" cy="480927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Cloud Architect @ Harman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Domain: Audio, Video, Control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Area of Expertise: Cloud, Distributed computing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Area of Interest: AI/ML, Cloud and </a:t>
            </a:r>
            <a:r>
              <a:rPr lang="en-US" sz="3200" dirty="0" err="1" smtClean="0"/>
              <a:t>IoT</a:t>
            </a:r>
            <a:endParaRPr lang="en-US" sz="3200" dirty="0" smtClean="0"/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Location: Bangalore, India</a:t>
            </a:r>
          </a:p>
        </p:txBody>
      </p:sp>
    </p:spTree>
    <p:extLst>
      <p:ext uri="{BB962C8B-B14F-4D97-AF65-F5344CB8AC3E}">
        <p14:creationId xmlns:p14="http://schemas.microsoft.com/office/powerpoint/2010/main" val="200098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ML.Net?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97062"/>
            <a:ext cx="9905999" cy="1116128"/>
          </a:xfrm>
        </p:spPr>
        <p:txBody>
          <a:bodyPr>
            <a:normAutofit/>
          </a:bodyPr>
          <a:lstStyle/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ML framework from Microsoft for developing Custom AI/ML applications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Originated in 2002 as part of Microsoft Research project</a:t>
            </a:r>
          </a:p>
          <a:p>
            <a:endParaRPr lang="en-US" dirty="0"/>
          </a:p>
        </p:txBody>
      </p:sp>
      <p:pic>
        <p:nvPicPr>
          <p:cNvPr id="3074" name="Picture 2" descr="https://lh5.googleusercontent.com/8ukh6_iBQwl1FuGqBW9IUs0PdIInKI7vVFD39yy9hu-vRf7YV7t7vFEpppMTg141VN62kyNCZ6C8T4dyDikKlnqWOYX1qEWSrqO4w-YkkuP5O5YSwfB98NFDY65ZCyjmJhN6SZCQXw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618" y="3013190"/>
            <a:ext cx="8555039" cy="330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24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lh3.googleusercontent.com/oynldx2g3BGTLOPz49JhMTPu5VnvcydjWIw8BfBbAfVzGv6w9iYxFQ5PWsUpkTwffLwBNo-tORzq5wEAfWPyB6nHxMHsL_HXdYP6FLCqtKyclL6zktAVxqJQ8zbA608NyLqwW6vEg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655" y="1899827"/>
            <a:ext cx="7848600" cy="422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11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Proven </a:t>
            </a:r>
            <a:r>
              <a:rPr lang="en-US" dirty="0"/>
              <a:t>at scale, Enterprise ready</a:t>
            </a:r>
          </a:p>
        </p:txBody>
      </p:sp>
      <p:pic>
        <p:nvPicPr>
          <p:cNvPr id="5122" name="Picture 2" descr="https://lh5.googleusercontent.com/PZZ8zsDYja1eDFeMp4-bSxvUTAUDJNDgAu6iXbbDvY8JxW1qaasOteZblPE3aSa752bANWporLH5IdVOGaVZhr2oWdOtvRVxOvW5Ap9wvL1-hY2XcEjIyjWN7UkA48kpgE8bYVB6V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387" y="1880349"/>
            <a:ext cx="8400185" cy="433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05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19782"/>
          </a:xfrm>
        </p:spPr>
        <p:txBody>
          <a:bodyPr/>
          <a:lstStyle/>
          <a:p>
            <a:r>
              <a:rPr lang="en-US" dirty="0" smtClean="0"/>
              <a:t>Possibilities</a:t>
            </a:r>
            <a:endParaRPr lang="en-US" dirty="0"/>
          </a:p>
        </p:txBody>
      </p:sp>
      <p:pic>
        <p:nvPicPr>
          <p:cNvPr id="6146" name="Picture 2" descr="https://lh4.googleusercontent.com/L2Ku-UJw1xxO8m8ypIlphz4Ks7A2Ot43rocseVjT-f0d-cUyiV80kpWga7kDpK_8laX4ww68reCn4z1MPFBEdrhRF-a0JeRRfUTmux3YjjP9HISjU3n9SlrxoUjRq-iZlrElst8mQu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93" y="1984664"/>
            <a:ext cx="7873907" cy="408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34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19782"/>
          </a:xfrm>
        </p:spPr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pic>
        <p:nvPicPr>
          <p:cNvPr id="7170" name="Picture 2" descr="https://lh6.googleusercontent.com/1S3NXMPQ-ZMttMivUe5hZgq-4cZ7BEetIu3e9sHA9ydcjsFmlQ0Zg-O08CiOjiJxlD31UgxYdTVoXwSf1PJ0cCWmt4tdg5KseKqJ7AanPLCmMmu3OYzG7NFd_JcuC-TDJzpJ4H6veL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011" y="2275609"/>
            <a:ext cx="8926520" cy="368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93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19782"/>
          </a:xfrm>
        </p:spPr>
        <p:txBody>
          <a:bodyPr/>
          <a:lstStyle/>
          <a:p>
            <a:r>
              <a:rPr lang="en-US" dirty="0" smtClean="0"/>
              <a:t>Data pipeline</a:t>
            </a:r>
            <a:endParaRPr lang="en-US" dirty="0"/>
          </a:p>
        </p:txBody>
      </p:sp>
      <p:pic>
        <p:nvPicPr>
          <p:cNvPr id="8194" name="Picture 2" descr="https://lh5.googleusercontent.com/Tqyb5obCa8pfuu-ALI8QPLjZ7bV80OirphPcavkT6LNxtdvYchG3EUffrGQt5MuvGUWLEphImTJJJ7yjXRUP6vnRDgI0kA9iFXKUdA_uZDg5miOSxM9FGty1iVI1DqiimyS_zCN-9L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11" y="1995055"/>
            <a:ext cx="8824675" cy="426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88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7"/>
            <a:ext cx="9906000" cy="834536"/>
          </a:xfrm>
        </p:spPr>
        <p:txBody>
          <a:bodyPr/>
          <a:lstStyle/>
          <a:p>
            <a:r>
              <a:rPr lang="en-US" dirty="0" smtClean="0"/>
              <a:t>COVID-19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4"/>
          </p:nvPr>
        </p:nvSpPr>
        <p:spPr>
          <a:xfrm>
            <a:off x="1141411" y="2063932"/>
            <a:ext cx="10022979" cy="382622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9600" b="1" dirty="0"/>
              <a:t>As per </a:t>
            </a:r>
            <a:r>
              <a:rPr lang="en-US" sz="9600" b="1" dirty="0" smtClean="0"/>
              <a:t>Wiki…</a:t>
            </a:r>
          </a:p>
          <a:p>
            <a:pPr marL="0" indent="0">
              <a:buNone/>
            </a:pPr>
            <a:endParaRPr lang="en-US" sz="9600" b="1" dirty="0" smtClean="0"/>
          </a:p>
          <a:p>
            <a:pPr marL="0" indent="0">
              <a:buNone/>
            </a:pPr>
            <a:r>
              <a:rPr lang="en-US" sz="9600" i="1" dirty="0" smtClean="0"/>
              <a:t>“Coronavirus </a:t>
            </a:r>
            <a:r>
              <a:rPr lang="en-US" sz="9600" i="1" dirty="0"/>
              <a:t>disease 2019(COVID-19) is an infectious disease caused by severe acute respiratory </a:t>
            </a:r>
            <a:r>
              <a:rPr lang="en-US" sz="9600" i="1" dirty="0" smtClean="0"/>
              <a:t>syndrome </a:t>
            </a:r>
            <a:r>
              <a:rPr lang="en-US" sz="9600" i="1" dirty="0"/>
              <a:t>coronavirus 2 (SARS-CoV-2). </a:t>
            </a:r>
            <a:endParaRPr lang="en-US" sz="9600" i="1" dirty="0" smtClean="0"/>
          </a:p>
          <a:p>
            <a:pPr marL="0" indent="0">
              <a:buNone/>
            </a:pPr>
            <a:endParaRPr lang="en-US" sz="9600" i="1" dirty="0" smtClean="0"/>
          </a:p>
          <a:p>
            <a:pPr marL="0" indent="0">
              <a:buNone/>
            </a:pPr>
            <a:r>
              <a:rPr lang="en-US" sz="9600" i="1" dirty="0" smtClean="0"/>
              <a:t>The </a:t>
            </a:r>
            <a:r>
              <a:rPr lang="en-US" sz="9600" i="1" dirty="0"/>
              <a:t>disease was first identified in 2019 in Wuhan, the capital of China's Hubei province, and has since spread globally, resulting in the ongoing 2019–20 coronavirus </a:t>
            </a:r>
            <a:r>
              <a:rPr lang="en-US" sz="9600" i="1" dirty="0" smtClean="0"/>
              <a:t>pandemic”</a:t>
            </a:r>
            <a:endParaRPr lang="en-US" sz="9600" i="1" dirty="0"/>
          </a:p>
          <a:p>
            <a:pPr marL="0" indent="0">
              <a:buNone/>
            </a:pPr>
            <a:endParaRPr lang="en-US" sz="96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578" y="619127"/>
            <a:ext cx="908242" cy="84560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-67398" y="6383746"/>
            <a:ext cx="123236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4"/>
              </a:rPr>
              <a:t>Image Source: https</a:t>
            </a:r>
            <a:r>
              <a:rPr lang="en-US" dirty="0">
                <a:hlinkClick r:id="rId4"/>
              </a:rPr>
              <a:t>://www.theweek.in/news/india/2020/03/29/coronavirus-will-see-its-end-soon-say-renowned-astrologers.html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COVID-19 (Statistics) : May 28, 2020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54334" y="6434276"/>
            <a:ext cx="85274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3"/>
              </a:rPr>
              <a:t>Source:</a:t>
            </a:r>
            <a:r>
              <a:rPr lang="en-US" dirty="0" smtClean="0"/>
              <a:t> </a:t>
            </a:r>
            <a:r>
              <a:rPr lang="en-US" dirty="0">
                <a:hlinkClick r:id="rId4"/>
              </a:rPr>
              <a:t>https://covid19.who.int/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690688"/>
            <a:ext cx="9601015" cy="47754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690688"/>
            <a:ext cx="3102964" cy="441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2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COVID-19 (Statistics) : May 27, 2020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59427" y="6389362"/>
            <a:ext cx="85274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3"/>
              </a:rPr>
              <a:t>Source: https</a:t>
            </a:r>
            <a:r>
              <a:rPr lang="en-US" dirty="0">
                <a:hlinkClick r:id="rId3"/>
              </a:rPr>
              <a:t>://slides.ourworldindata.org/2020_pandemic/2020_pandemic#/title-slide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534" y="2002536"/>
            <a:ext cx="5380265" cy="37916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187" y="2002536"/>
            <a:ext cx="5774071" cy="379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9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7"/>
            <a:ext cx="9906000" cy="834536"/>
          </a:xfrm>
        </p:spPr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>
          <a:xfrm>
            <a:off x="746761" y="2959608"/>
            <a:ext cx="5347650" cy="2738846"/>
          </a:xfrm>
        </p:spPr>
        <p:txBody>
          <a:bodyPr>
            <a:noAutofit/>
          </a:bodyPr>
          <a:lstStyle/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err="1" smtClean="0"/>
              <a:t>Xplot</a:t>
            </a:r>
            <a:r>
              <a:rPr lang="en-US" sz="2800" b="0" dirty="0" smtClean="0"/>
              <a:t> – </a:t>
            </a:r>
            <a:r>
              <a:rPr lang="en-US" sz="2800" b="0" dirty="0" err="1" smtClean="0"/>
              <a:t>Plotly</a:t>
            </a:r>
            <a:endParaRPr lang="en-US" sz="2800" b="0" dirty="0" smtClean="0"/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smtClean="0"/>
              <a:t>Bar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smtClean="0"/>
              <a:t>Scatter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smtClean="0"/>
              <a:t>Pie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00777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8" y="1944687"/>
            <a:ext cx="10058401" cy="3472044"/>
          </a:xfrm>
        </p:spPr>
        <p:txBody>
          <a:bodyPr>
            <a:noAutofit/>
          </a:bodyPr>
          <a:lstStyle/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Dataset -</a:t>
            </a:r>
            <a:r>
              <a:rPr lang="en-US" sz="3200" dirty="0">
                <a:hlinkClick r:id="rId3"/>
              </a:rPr>
              <a:t> John Hopkins University </a:t>
            </a:r>
            <a:r>
              <a:rPr lang="en-US" sz="3200" dirty="0" smtClean="0">
                <a:hlinkClick r:id="rId3"/>
              </a:rPr>
              <a:t>CSSE</a:t>
            </a:r>
            <a:endParaRPr lang="en-US" sz="3200" dirty="0"/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Python Visualization </a:t>
            </a:r>
            <a:r>
              <a:rPr lang="en-US" sz="3200" dirty="0" smtClean="0"/>
              <a:t>- </a:t>
            </a:r>
            <a:r>
              <a:rPr lang="en-US" sz="3200" dirty="0" err="1" smtClean="0">
                <a:hlinkClick r:id="rId4"/>
              </a:rPr>
              <a:t>Akshay</a:t>
            </a:r>
            <a:r>
              <a:rPr lang="en-US" sz="3200" dirty="0" smtClean="0">
                <a:hlinkClick r:id="rId4"/>
              </a:rPr>
              <a:t> Sb</a:t>
            </a:r>
            <a:endParaRPr lang="en-US" sz="3200" dirty="0"/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Organizers – </a:t>
            </a:r>
            <a:r>
              <a:rPr lang="en-US" sz="3200" dirty="0" err="1" smtClean="0"/>
              <a:t>Vivek</a:t>
            </a:r>
            <a:r>
              <a:rPr lang="en-US" sz="3200" dirty="0" smtClean="0"/>
              <a:t> Sridhar and Paras </a:t>
            </a:r>
            <a:r>
              <a:rPr lang="en-US" sz="3200" dirty="0" err="1" smtClean="0"/>
              <a:t>Pundhir</a:t>
            </a:r>
            <a:endParaRPr lang="en-US" sz="3200" dirty="0" smtClean="0"/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Sponsors </a:t>
            </a:r>
            <a:r>
              <a:rPr lang="en-US" sz="3200" dirty="0" smtClean="0"/>
              <a:t>- Microsoft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2106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- </a:t>
            </a:r>
            <a:r>
              <a:rPr lang="en-US" dirty="0" err="1" smtClean="0"/>
              <a:t>DataFrame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3771900" cy="3200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950" y="1690688"/>
            <a:ext cx="603885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1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51029" cy="1325563"/>
          </a:xfrm>
        </p:spPr>
        <p:txBody>
          <a:bodyPr/>
          <a:lstStyle/>
          <a:p>
            <a:r>
              <a:rPr lang="en-US" dirty="0" smtClean="0"/>
              <a:t>Machine Learning : </a:t>
            </a:r>
            <a:r>
              <a:rPr lang="en-US" dirty="0" err="1" smtClean="0"/>
              <a:t>ML.Net</a:t>
            </a:r>
            <a:r>
              <a:rPr lang="en-US" dirty="0" smtClean="0"/>
              <a:t> – Prediction(7 Days)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255" y="1888844"/>
            <a:ext cx="1781118" cy="31621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55" y="1774458"/>
            <a:ext cx="4848225" cy="3390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7728" y="1869623"/>
            <a:ext cx="43815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0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7"/>
            <a:ext cx="9906000" cy="834536"/>
          </a:xfrm>
        </p:spPr>
        <p:txBody>
          <a:bodyPr/>
          <a:lstStyle/>
          <a:p>
            <a:r>
              <a:rPr lang="en-US" dirty="0" err="1" smtClean="0"/>
              <a:t>ML.Net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>
          <a:xfrm>
            <a:off x="962295" y="2426208"/>
            <a:ext cx="5853467" cy="2738846"/>
          </a:xfrm>
        </p:spPr>
        <p:txBody>
          <a:bodyPr>
            <a:noAutofit/>
          </a:bodyPr>
          <a:lstStyle/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smtClean="0"/>
              <a:t>Time Series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smtClean="0"/>
              <a:t>Load Data – </a:t>
            </a:r>
            <a:r>
              <a:rPr lang="en-US" sz="2800" b="0" dirty="0" err="1" smtClean="0"/>
              <a:t>MLContext</a:t>
            </a:r>
            <a:endParaRPr lang="en-US" sz="2800" b="0" dirty="0" smtClean="0"/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smtClean="0"/>
              <a:t>ML Pipeline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/>
              <a:t>Predicting </a:t>
            </a:r>
            <a:r>
              <a:rPr lang="en-US" sz="2800" b="0" dirty="0" smtClean="0"/>
              <a:t>confirmed cases </a:t>
            </a:r>
            <a:r>
              <a:rPr lang="en-US" sz="2800" b="0" dirty="0"/>
              <a:t>in next 7 </a:t>
            </a:r>
            <a:r>
              <a:rPr lang="en-US" sz="2800" b="0" dirty="0" smtClean="0"/>
              <a:t>days</a:t>
            </a:r>
            <a:endParaRPr lang="en-US" sz="2800" b="0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2"/>
          </p:nvPr>
        </p:nvSpPr>
        <p:spPr>
          <a:xfrm>
            <a:off x="6094411" y="1723798"/>
            <a:ext cx="6145212" cy="1735137"/>
          </a:xfrm>
        </p:spPr>
        <p:txBody>
          <a:bodyPr>
            <a:noAutofit/>
          </a:bodyPr>
          <a:lstStyle/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Single </a:t>
            </a:r>
            <a:r>
              <a:rPr lang="en-US" sz="2800" dirty="0"/>
              <a:t>Spectrum Analysis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TimeSeriesCatalog.ForecastBySsa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3083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120" y="619127"/>
            <a:ext cx="9906000" cy="834536"/>
          </a:xfrm>
        </p:spPr>
        <p:txBody>
          <a:bodyPr/>
          <a:lstStyle/>
          <a:p>
            <a:r>
              <a:rPr lang="en-US" dirty="0" err="1" smtClean="0"/>
              <a:t>.Net</a:t>
            </a:r>
            <a:r>
              <a:rPr lang="en-US" dirty="0" smtClean="0"/>
              <a:t> </a:t>
            </a:r>
            <a:r>
              <a:rPr lang="en-US" dirty="0" err="1" smtClean="0"/>
              <a:t>DataFrame</a:t>
            </a:r>
            <a:r>
              <a:rPr lang="en-US" dirty="0" smtClean="0"/>
              <a:t> Vs </a:t>
            </a:r>
            <a:r>
              <a:rPr lang="en-US" dirty="0" err="1" smtClean="0"/>
              <a:t>IDataView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150118" y="1681959"/>
          <a:ext cx="9419910" cy="4925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9955">
                  <a:extLst>
                    <a:ext uri="{9D8B030D-6E8A-4147-A177-3AD203B41FA5}">
                      <a16:colId xmlns:a16="http://schemas.microsoft.com/office/drawing/2014/main" val="3920232602"/>
                    </a:ext>
                  </a:extLst>
                </a:gridCol>
                <a:gridCol w="4709955">
                  <a:extLst>
                    <a:ext uri="{9D8B030D-6E8A-4147-A177-3AD203B41FA5}">
                      <a16:colId xmlns:a16="http://schemas.microsoft.com/office/drawing/2014/main" val="1530353186"/>
                    </a:ext>
                  </a:extLst>
                </a:gridCol>
              </a:tblGrid>
              <a:tr h="420063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DataFrame</a:t>
                      </a:r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IDataView</a:t>
                      </a:r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6968912"/>
                  </a:ext>
                </a:extLst>
              </a:tr>
              <a:tr h="420063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Microsoft.Data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Microsoft.ML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929005"/>
                  </a:ext>
                </a:extLst>
              </a:tr>
              <a:tr h="420063">
                <a:tc>
                  <a:txBody>
                    <a:bodyPr/>
                    <a:lstStyle/>
                    <a:p>
                      <a:r>
                        <a:rPr lang="en-US" dirty="0" smtClean="0"/>
                        <a:t>Analogous to List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Analogous to </a:t>
                      </a:r>
                      <a:r>
                        <a:rPr lang="en-US" dirty="0" err="1" smtClean="0"/>
                        <a:t>IEnumerable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457069"/>
                  </a:ext>
                </a:extLst>
              </a:tr>
              <a:tr h="72503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.Net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Devs</a:t>
                      </a:r>
                      <a:r>
                        <a:rPr lang="en-US" baseline="0" dirty="0" smtClean="0"/>
                        <a:t> interested in Data science (Exploration)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.Net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Devs</a:t>
                      </a:r>
                      <a:r>
                        <a:rPr lang="en-US" dirty="0" smtClean="0"/>
                        <a:t> interested</a:t>
                      </a:r>
                      <a:r>
                        <a:rPr lang="en-US" baseline="0" dirty="0" smtClean="0"/>
                        <a:t> in ML (Prediction)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058531"/>
                  </a:ext>
                </a:extLst>
              </a:tr>
              <a:tr h="420063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Schemaless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Schema bound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950052"/>
                  </a:ext>
                </a:extLst>
              </a:tr>
              <a:tr h="420063">
                <a:tc>
                  <a:txBody>
                    <a:bodyPr/>
                    <a:lstStyle/>
                    <a:p>
                      <a:r>
                        <a:rPr lang="en-US" dirty="0" smtClean="0"/>
                        <a:t>Eager</a:t>
                      </a:r>
                      <a:r>
                        <a:rPr lang="en-US" baseline="0" dirty="0" smtClean="0"/>
                        <a:t>ly loaded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Lazy</a:t>
                      </a:r>
                      <a:r>
                        <a:rPr lang="en-US" baseline="0" dirty="0" smtClean="0"/>
                        <a:t> loaded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9668"/>
                  </a:ext>
                </a:extLst>
              </a:tr>
              <a:tr h="420063">
                <a:tc>
                  <a:txBody>
                    <a:bodyPr/>
                    <a:lstStyle/>
                    <a:p>
                      <a:r>
                        <a:rPr lang="en-US" dirty="0" smtClean="0"/>
                        <a:t>In-memory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Stream based, forward only cursor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606772"/>
                  </a:ext>
                </a:extLst>
              </a:tr>
              <a:tr h="420063">
                <a:tc>
                  <a:txBody>
                    <a:bodyPr/>
                    <a:lstStyle/>
                    <a:p>
                      <a:r>
                        <a:rPr lang="en-US" dirty="0" smtClean="0"/>
                        <a:t>Random</a:t>
                      </a:r>
                      <a:r>
                        <a:rPr lang="en-US" baseline="0" dirty="0" smtClean="0"/>
                        <a:t> access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random access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128011"/>
                  </a:ext>
                </a:extLst>
              </a:tr>
              <a:tr h="420063">
                <a:tc>
                  <a:txBody>
                    <a:bodyPr/>
                    <a:lstStyle/>
                    <a:p>
                      <a:r>
                        <a:rPr lang="en-US" dirty="0" smtClean="0"/>
                        <a:t>Easy to debug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Hard to debug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83504"/>
                  </a:ext>
                </a:extLst>
              </a:tr>
              <a:tr h="420063">
                <a:tc>
                  <a:txBody>
                    <a:bodyPr/>
                    <a:lstStyle/>
                    <a:p>
                      <a:r>
                        <a:rPr lang="en-US" dirty="0" smtClean="0"/>
                        <a:t>Support only Csv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Support</a:t>
                      </a:r>
                      <a:r>
                        <a:rPr lang="en-US" baseline="0" dirty="0" smtClean="0"/>
                        <a:t> Csv, </a:t>
                      </a:r>
                      <a:r>
                        <a:rPr lang="en-US" baseline="0" dirty="0" err="1" smtClean="0"/>
                        <a:t>IEnumerable</a:t>
                      </a:r>
                      <a:r>
                        <a:rPr lang="en-US" baseline="0" dirty="0" smtClean="0"/>
                        <a:t>, Relational DB 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602575"/>
                  </a:ext>
                </a:extLst>
              </a:tr>
              <a:tr h="420063">
                <a:tc>
                  <a:txBody>
                    <a:bodyPr/>
                    <a:lstStyle/>
                    <a:p>
                      <a:r>
                        <a:rPr lang="en-US" dirty="0" smtClean="0"/>
                        <a:t>Apache Arrow</a:t>
                      </a:r>
                      <a:r>
                        <a:rPr lang="en-US" baseline="0" dirty="0" smtClean="0"/>
                        <a:t> format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Schema</a:t>
                      </a:r>
                      <a:r>
                        <a:rPr lang="en-US" baseline="0" dirty="0" smtClean="0"/>
                        <a:t> based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6527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870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21747" y="2855822"/>
            <a:ext cx="6574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Demo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42702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37360"/>
            <a:ext cx="11094719" cy="4674326"/>
          </a:xfrm>
        </p:spPr>
        <p:txBody>
          <a:bodyPr>
            <a:normAutofit fontScale="25000" lnSpcReduction="20000"/>
          </a:bodyPr>
          <a:lstStyle/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ML.Net : </a:t>
            </a:r>
            <a:r>
              <a:rPr lang="en-US" sz="8000" dirty="0">
                <a:hlinkClick r:id="rId3"/>
              </a:rPr>
              <a:t>https://dotnet.microsoft.com/apps/machinelearning-ai/ml-dotnet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ML.Net:  </a:t>
            </a:r>
            <a:r>
              <a:rPr lang="en-US" sz="8000" dirty="0">
                <a:hlinkClick r:id="rId4"/>
              </a:rPr>
              <a:t>https://devblogs.microsoft.com/cesardelatorre/what-is-ml-net-1-0-machine-learning-for-net/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ONNX : </a:t>
            </a:r>
            <a:r>
              <a:rPr lang="en-US" sz="8000" dirty="0">
                <a:hlinkClick r:id="rId5"/>
              </a:rPr>
              <a:t>https://onnx.ai/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Photo-Search (ONNX) : </a:t>
            </a:r>
            <a:r>
              <a:rPr lang="en-US" sz="8000" dirty="0">
                <a:hlinkClick r:id="rId6"/>
              </a:rPr>
              <a:t>https://github.com/Tak-Au/Photo-Search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Music Repair : </a:t>
            </a:r>
            <a:r>
              <a:rPr lang="en-US" sz="8000" dirty="0">
                <a:hlinkClick r:id="rId7"/>
              </a:rPr>
              <a:t>https://www.youtube.com/watch?v=nnV-1q-z9uE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ML Cookbook : </a:t>
            </a:r>
            <a:r>
              <a:rPr lang="en-US" sz="8000" dirty="0">
                <a:hlinkClick r:id="rId8"/>
              </a:rPr>
              <a:t>https://github.com/dotnet/machinelearning/blob/master/docs/code/MlNetCookBook.md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Deploy to Azure functions : </a:t>
            </a:r>
            <a:r>
              <a:rPr lang="en-US" sz="8000" dirty="0">
                <a:hlinkClick r:id="rId9"/>
              </a:rPr>
              <a:t>http://luisquintanilla.me/2018/08/21/serverless-machine-learning-mlnet-azure-functions/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10"/>
              </a:rPr>
              <a:t>https://rubikscode.net/2019/02/18/ultimate-guide-to-machine-learning-with-ml-net/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11"/>
              </a:rPr>
              <a:t>https://www.youtube.com/watch?v=dojO4zEL9sg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12"/>
              </a:rPr>
              <a:t>https://www.youtube.com/watch?v=zy7Y9CHji2k</a:t>
            </a:r>
            <a:endParaRPr lang="en-US" sz="8000" dirty="0"/>
          </a:p>
          <a:p>
            <a:pPr fontAlgn="base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80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133600"/>
            <a:ext cx="10295710" cy="2547257"/>
          </a:xfrm>
        </p:spPr>
        <p:txBody>
          <a:bodyPr>
            <a:normAutofit lnSpcReduction="10000"/>
          </a:bodyPr>
          <a:lstStyle/>
          <a:p>
            <a:pPr marL="658368" lvl="1" indent="-457200" fontAlgn="base">
              <a:lnSpc>
                <a:spcPct val="120000"/>
              </a:lnSpc>
            </a:pPr>
            <a:r>
              <a:rPr lang="en-US" dirty="0" err="1" smtClean="0"/>
              <a:t>Github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github.com/praveenraghuvanshi/tech-sessions/tree/master/31072020-AI-ML-using-ml-dotnet</a:t>
            </a:r>
            <a:endParaRPr lang="en-US" dirty="0" smtClean="0"/>
          </a:p>
          <a:p>
            <a:pPr marL="201168" lvl="1" indent="0" fontAlgn="base">
              <a:lnSpc>
                <a:spcPct val="120000"/>
              </a:lnSpc>
              <a:buNone/>
            </a:pPr>
            <a:endParaRPr lang="en-US" dirty="0" smtClean="0"/>
          </a:p>
          <a:p>
            <a:pPr marL="658368" lvl="1" indent="-457200" fontAlgn="base">
              <a:lnSpc>
                <a:spcPct val="120000"/>
              </a:lnSpc>
            </a:pPr>
            <a:r>
              <a:rPr lang="en-US" sz="2800" dirty="0" smtClean="0"/>
              <a:t>Dev.to </a:t>
            </a:r>
            <a:r>
              <a:rPr lang="en-US" sz="2800" dirty="0"/>
              <a:t>: </a:t>
            </a:r>
            <a:r>
              <a:rPr lang="en-US" sz="2800" dirty="0">
                <a:hlinkClick r:id="rId4"/>
              </a:rPr>
              <a:t>https://dev.to/praveenraghuvanshi/covid-19-eda-and-prediction-using-net-dataframe-and-ml-net-c-introduction-nlb</a:t>
            </a:r>
            <a:endParaRPr lang="en-US" sz="2800" dirty="0"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155026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325" y="3092927"/>
            <a:ext cx="2542068" cy="67006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Thank you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Q</a:t>
            </a:r>
            <a:r>
              <a:rPr lang="en-US" dirty="0" smtClean="0"/>
              <a:t> &amp; 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4566" y="476070"/>
            <a:ext cx="6654074" cy="6209210"/>
          </a:xfrm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320000"/>
              </a:lnSpc>
              <a:buNone/>
            </a:pPr>
            <a:r>
              <a:rPr lang="en-US" sz="8000" dirty="0" smtClean="0"/>
              <a:t>praveenraghuvanshi@gmail.com</a:t>
            </a:r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 smtClean="0">
                <a:hlinkClick r:id="rId3"/>
              </a:rPr>
              <a:t>https</a:t>
            </a:r>
            <a:r>
              <a:rPr lang="en-US" sz="8000" dirty="0">
                <a:hlinkClick r:id="rId3"/>
              </a:rPr>
              <a:t>://</a:t>
            </a:r>
            <a:r>
              <a:rPr lang="en-US" sz="8000" dirty="0" smtClean="0">
                <a:hlinkClick r:id="rId3"/>
              </a:rPr>
              <a:t>in.linkedin.com/in/praveenraghuvanshi</a:t>
            </a:r>
            <a:endParaRPr lang="en-US" sz="8000" dirty="0" smtClean="0"/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 smtClean="0">
                <a:hlinkClick r:id="rId4"/>
              </a:rPr>
              <a:t>https</a:t>
            </a:r>
            <a:r>
              <a:rPr lang="en-US" sz="8000">
                <a:hlinkClick r:id="rId4"/>
              </a:rPr>
              <a:t>://</a:t>
            </a:r>
            <a:r>
              <a:rPr lang="en-US" sz="8000" smtClean="0">
                <a:hlinkClick r:id="rId4"/>
              </a:rPr>
              <a:t>github.com/praveenraghuvanshi</a:t>
            </a:r>
            <a:endParaRPr lang="en-US" sz="8000" dirty="0" smtClean="0">
              <a:hlinkClick r:id="rId4"/>
            </a:endParaRPr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 smtClean="0">
                <a:hlinkClick r:id="rId4"/>
              </a:rPr>
              <a:t>@</a:t>
            </a:r>
            <a:r>
              <a:rPr lang="en-US" sz="8000" dirty="0" err="1" smtClean="0">
                <a:hlinkClick r:id="rId4"/>
              </a:rPr>
              <a:t>praveenraghuvan</a:t>
            </a:r>
            <a:endParaRPr lang="en-US" sz="8000" dirty="0" smtClean="0">
              <a:hlinkClick r:id="rId4"/>
            </a:endParaRPr>
          </a:p>
          <a:p>
            <a:pPr marL="0" indent="0">
              <a:lnSpc>
                <a:spcPct val="320000"/>
              </a:lnSpc>
              <a:buNone/>
            </a:pPr>
            <a:endParaRPr lang="en-US" sz="8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988" y="2401455"/>
            <a:ext cx="654761" cy="6547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48" y="5204750"/>
            <a:ext cx="470611" cy="470611"/>
          </a:xfrm>
          <a:prstGeom prst="rect">
            <a:avLst/>
          </a:prstGeom>
        </p:spPr>
      </p:pic>
      <p:pic>
        <p:nvPicPr>
          <p:cNvPr id="1028" name="Picture 4" descr="Image result for email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348" y="1177941"/>
            <a:ext cx="554402" cy="38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40746" y="6242055"/>
            <a:ext cx="67280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hlinkClick r:id="rId8"/>
              </a:rPr>
              <a:t>https://t.me/joinchat/IifUJQ_PuYT757Turx-nLg </a:t>
            </a: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32" name="Picture 8" descr="circle messenger round icon telegram icon #2180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347" y="6258415"/>
            <a:ext cx="494123" cy="49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38087" y="1153884"/>
            <a:ext cx="638175" cy="428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5236" y="3706263"/>
            <a:ext cx="5238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5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04359" y="3966719"/>
            <a:ext cx="59081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おはよ ございます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35184" y="5064001"/>
            <a:ext cx="4528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Good Morning</a:t>
            </a:r>
            <a:endParaRPr lang="en-US" sz="4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878894" y="620025"/>
            <a:ext cx="4641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Identify language</a:t>
            </a:r>
            <a:endParaRPr lang="en-US" sz="4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03154" y="2192922"/>
            <a:ext cx="2313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Bonjour</a:t>
            </a:r>
            <a:endParaRPr lang="en-US" sz="4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586773" y="2671415"/>
            <a:ext cx="3690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/>
              <a:t>Guten</a:t>
            </a:r>
            <a:r>
              <a:rPr lang="en-US" sz="4000" b="1" dirty="0" smtClean="0"/>
              <a:t> Morgen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14984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8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50154" y="582570"/>
            <a:ext cx="6574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Programming Languages</a:t>
            </a:r>
            <a:endParaRPr lang="en-US" sz="4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513187" y="1668209"/>
            <a:ext cx="6574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8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769" y="1897146"/>
            <a:ext cx="8924925" cy="426407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819769" y="6461744"/>
            <a:ext cx="7405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4"/>
              </a:rPr>
              <a:t>Source: https</a:t>
            </a:r>
            <a:r>
              <a:rPr lang="en-US" dirty="0">
                <a:hlinkClick r:id="rId4"/>
              </a:rPr>
              <a:t>://insights.dice.com/2019/10/24/tiobe-top-eight-top-ten-open/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51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7"/>
            <a:ext cx="9906000" cy="834536"/>
          </a:xfrm>
        </p:spPr>
        <p:txBody>
          <a:bodyPr/>
          <a:lstStyle/>
          <a:p>
            <a:r>
              <a:rPr lang="en-US" dirty="0" smtClean="0"/>
              <a:t>Exploratory Data Analysis - EDA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4"/>
          </p:nvPr>
        </p:nvSpPr>
        <p:spPr>
          <a:xfrm>
            <a:off x="1141411" y="2133600"/>
            <a:ext cx="10040396" cy="377081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b="1" dirty="0"/>
              <a:t>As per Wiki…</a:t>
            </a:r>
          </a:p>
          <a:p>
            <a:pPr marL="0" indent="0">
              <a:buNone/>
            </a:pPr>
            <a:r>
              <a:rPr lang="en-US" sz="3400" i="1" dirty="0"/>
              <a:t>“In statistics, exploratory data analysis (EDA) is an approach to analyzing data sets to summarize their main characteristics, often with visual methods. </a:t>
            </a:r>
            <a:endParaRPr lang="en-US" sz="3400" i="1" dirty="0" smtClean="0"/>
          </a:p>
          <a:p>
            <a:pPr marL="0" indent="0">
              <a:buNone/>
            </a:pPr>
            <a:endParaRPr lang="en-US" sz="3400" i="1" dirty="0"/>
          </a:p>
          <a:p>
            <a:pPr marL="0" indent="0">
              <a:buNone/>
            </a:pPr>
            <a:r>
              <a:rPr lang="en-US" sz="3400" i="1" dirty="0" smtClean="0"/>
              <a:t>A</a:t>
            </a:r>
            <a:r>
              <a:rPr lang="en-US" sz="3400" i="1" dirty="0"/>
              <a:t> statistical model can be used or not, but primarily EDA is for seeing what the data can tell us beyond the formal modeling or hypothesis testing task.”</a:t>
            </a:r>
          </a:p>
          <a:p>
            <a:pPr marL="0" indent="0">
              <a:buNone/>
            </a:pP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6077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 </a:t>
            </a:r>
            <a:r>
              <a:rPr lang="en-US" dirty="0" err="1" smtClean="0"/>
              <a:t>Contd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249485"/>
            <a:ext cx="3910149" cy="3225981"/>
          </a:xfrm>
        </p:spPr>
        <p:txBody>
          <a:bodyPr>
            <a:normAutofit fontScale="77500" lnSpcReduction="20000"/>
          </a:bodyPr>
          <a:lstStyle/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Buy a house</a:t>
            </a:r>
          </a:p>
          <a:p>
            <a:pPr lvl="2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No of bedrooms</a:t>
            </a:r>
          </a:p>
          <a:p>
            <a:pPr lvl="2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Type(Apartment, Villa)</a:t>
            </a:r>
          </a:p>
          <a:p>
            <a:pPr lvl="2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Locality</a:t>
            </a:r>
          </a:p>
          <a:p>
            <a:pPr lvl="2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Crime rate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100" y="2084566"/>
            <a:ext cx="48387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3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8721634" cy="1450757"/>
          </a:xfrm>
        </p:spPr>
        <p:txBody>
          <a:bodyPr/>
          <a:lstStyle/>
          <a:p>
            <a:r>
              <a:rPr lang="en-US" dirty="0" smtClean="0"/>
              <a:t>Predictions - Time </a:t>
            </a:r>
            <a:r>
              <a:rPr lang="en-US" dirty="0" smtClean="0"/>
              <a:t>Series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817" y="1737360"/>
            <a:ext cx="5486400" cy="4437017"/>
          </a:xfrm>
        </p:spPr>
        <p:txBody>
          <a:bodyPr>
            <a:noAutofit/>
          </a:bodyPr>
          <a:lstStyle/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 </a:t>
            </a:r>
            <a:r>
              <a:rPr lang="en-US" sz="3000" dirty="0"/>
              <a:t>The analysis of data organized </a:t>
            </a:r>
            <a:r>
              <a:rPr lang="en-US" sz="3000" dirty="0" smtClean="0"/>
              <a:t> across </a:t>
            </a:r>
            <a:r>
              <a:rPr lang="en-US" sz="3000" dirty="0"/>
              <a:t>units of time.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3000" dirty="0" smtClean="0"/>
              <a:t> It </a:t>
            </a:r>
            <a:r>
              <a:rPr lang="en-US" sz="3000" dirty="0"/>
              <a:t>helps understand past trends and plan for future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3000" dirty="0" smtClean="0"/>
              <a:t> Types</a:t>
            </a:r>
            <a:r>
              <a:rPr lang="en-US" sz="3000" dirty="0"/>
              <a:t>: Trends, Seasonality, Irregularity, Cyclic</a:t>
            </a:r>
          </a:p>
          <a:p>
            <a:pPr lvl="1" fontAlgn="base">
              <a:lnSpc>
                <a:spcPct val="150000"/>
              </a:lnSpc>
            </a:pP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761" y="1737359"/>
            <a:ext cx="6204294" cy="431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0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DataFrame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2043694"/>
            <a:ext cx="7189369" cy="34318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7675" y="2043695"/>
            <a:ext cx="2908320" cy="343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3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4142</TotalTime>
  <Words>804</Words>
  <Application>Microsoft Office PowerPoint</Application>
  <PresentationFormat>Widescreen</PresentationFormat>
  <Paragraphs>192</Paragraphs>
  <Slides>37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PowerPoint Presentation</vt:lpstr>
      <vt:lpstr>Introduction</vt:lpstr>
      <vt:lpstr>Acknowledgements</vt:lpstr>
      <vt:lpstr>PowerPoint Presentation</vt:lpstr>
      <vt:lpstr>PowerPoint Presentation</vt:lpstr>
      <vt:lpstr>Exploratory Data Analysis - EDA</vt:lpstr>
      <vt:lpstr>EDA Contd…</vt:lpstr>
      <vt:lpstr>Predictions - Time Series Analysis</vt:lpstr>
      <vt:lpstr>DataFrame</vt:lpstr>
      <vt:lpstr>.Net DataFrame 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Pre-Requisites of ML</vt:lpstr>
      <vt:lpstr>Types of Machine Learning</vt:lpstr>
      <vt:lpstr>ML Frameworks</vt:lpstr>
      <vt:lpstr>What is ML.Net?</vt:lpstr>
      <vt:lpstr>PowerPoint Presentation</vt:lpstr>
      <vt:lpstr>Proven at scale, Enterprise ready</vt:lpstr>
      <vt:lpstr>Possibilities</vt:lpstr>
      <vt:lpstr>Workflow</vt:lpstr>
      <vt:lpstr>Data pipeline</vt:lpstr>
      <vt:lpstr>COVID-19</vt:lpstr>
      <vt:lpstr>COVID-19 (Statistics) : May 28, 2020</vt:lpstr>
      <vt:lpstr>COVID-19 (Statistics) : May 27, 2020</vt:lpstr>
      <vt:lpstr>Visualization</vt:lpstr>
      <vt:lpstr>Data Science - DataFrame </vt:lpstr>
      <vt:lpstr>Machine Learning : ML.Net – Prediction(7 Days) </vt:lpstr>
      <vt:lpstr>ML.Net</vt:lpstr>
      <vt:lpstr>.Net DataFrame Vs IDataView</vt:lpstr>
      <vt:lpstr>PowerPoint Presentation</vt:lpstr>
      <vt:lpstr>References</vt:lpstr>
      <vt:lpstr>Resources</vt:lpstr>
      <vt:lpstr>Thank you  Q &amp; A</vt:lpstr>
    </vt:vector>
  </TitlesOfParts>
  <Company>Harman International Corp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ML.Net</dc:title>
  <dc:creator>Raghuvanshi, Praveen</dc:creator>
  <cp:lastModifiedBy>Raghuvanshi, Praveen</cp:lastModifiedBy>
  <cp:revision>317</cp:revision>
  <dcterms:created xsi:type="dcterms:W3CDTF">2019-06-28T17:38:08Z</dcterms:created>
  <dcterms:modified xsi:type="dcterms:W3CDTF">2020-07-29T21:27:00Z</dcterms:modified>
</cp:coreProperties>
</file>